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7" r:id="rId2"/>
    <p:sldId id="281" r:id="rId3"/>
    <p:sldId id="1228" r:id="rId4"/>
    <p:sldId id="1344" r:id="rId5"/>
    <p:sldId id="1346" r:id="rId6"/>
    <p:sldId id="1345" r:id="rId7"/>
    <p:sldId id="1347" r:id="rId8"/>
    <p:sldId id="1349" r:id="rId9"/>
    <p:sldId id="467" r:id="rId10"/>
    <p:sldId id="1216" r:id="rId11"/>
    <p:sldId id="1332" r:id="rId12"/>
    <p:sldId id="1350" r:id="rId13"/>
    <p:sldId id="1351" r:id="rId14"/>
    <p:sldId id="1352" r:id="rId15"/>
    <p:sldId id="532" r:id="rId16"/>
    <p:sldId id="274" r:id="rId17"/>
    <p:sldId id="300" r:id="rId18"/>
    <p:sldId id="305" r:id="rId19"/>
    <p:sldId id="275" r:id="rId20"/>
    <p:sldId id="1363" r:id="rId21"/>
    <p:sldId id="1364" r:id="rId22"/>
    <p:sldId id="1365" r:id="rId23"/>
    <p:sldId id="1369" r:id="rId24"/>
    <p:sldId id="1366" r:id="rId25"/>
    <p:sldId id="1355" r:id="rId26"/>
    <p:sldId id="1367" r:id="rId27"/>
    <p:sldId id="1368" r:id="rId28"/>
    <p:sldId id="1357"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0066"/>
    <a:srgbClr val="FF6600"/>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05" autoAdjust="0"/>
    <p:restoredTop sz="93741" autoAdjust="0"/>
  </p:normalViewPr>
  <p:slideViewPr>
    <p:cSldViewPr snapToGrid="0">
      <p:cViewPr varScale="1">
        <p:scale>
          <a:sx n="62" d="100"/>
          <a:sy n="62" d="100"/>
        </p:scale>
        <p:origin x="42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27/10/2025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FA306-9270-F575-DB15-3C38A2C2308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F77E60F-018A-16A5-CDE4-FE099D0EA3E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C5E8A3D-9A5A-09AC-77D5-6B382D9604D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98787E3-D635-5A62-0DD4-A2B9CC4A9385}"/>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5961169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8706F7-B396-7FC0-FF08-32C388DFA36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25B3659-1AD5-51DE-216F-4E8D6FC5352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A525265-0946-60C6-37F1-0E7127C0CE5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1915F14-DA0C-5F5F-4264-B684FEB9100D}"/>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4105315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775C0-75C8-8931-AD15-37F92350708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50B3F4B-B0A3-B79E-AFA0-0286F0D389C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D4EF6E-E5A7-CD28-443A-52B0489DF82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DB1F7C3-9053-85D6-FD1D-408173B13233}"/>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25358668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95C0D-86B2-AE1F-091F-B3A29D93F50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BA0CD8B-91CE-6BF0-B16A-6F8A64877D9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051AA35-FE11-E573-68FA-6DCBB8C880D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A3071B6-1F56-2FFC-E5B6-BC5A9A0E0AA0}"/>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13657574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9CEF1-98F3-DD5B-14C8-F9C90D481F2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D7CFA36-FE3C-156A-97FC-4323645FD9D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8A48D0-59BC-5C00-3781-944285506A2C}"/>
              </a:ext>
            </a:extLst>
          </p:cNvPr>
          <p:cNvSpPr>
            <a:spLocks noGrp="1"/>
          </p:cNvSpPr>
          <p:nvPr>
            <p:ph type="body" idx="1"/>
          </p:nvPr>
        </p:nvSpPr>
        <p:spPr/>
        <p:txBody>
          <a:bodyPr/>
          <a:lstStyle/>
          <a:p>
            <a:r>
              <a:rPr lang="fr-FR" dirty="0"/>
              <a:t>CP - Distribuer à chaque binôme d’élèves une dizaine de jetons ou cubes . Demander aux élèves de bien aligner ces éléments sur leur bureau. Leur demander d’expliquer comment ils peuvent être sûrs qu’ils sont bien alignés.</a:t>
            </a:r>
          </a:p>
        </p:txBody>
      </p:sp>
      <p:sp>
        <p:nvSpPr>
          <p:cNvPr id="4" name="Espace réservé du numéro de diapositive 3">
            <a:extLst>
              <a:ext uri="{FF2B5EF4-FFF2-40B4-BE49-F238E27FC236}">
                <a16:creationId xmlns:a16="http://schemas.microsoft.com/office/drawing/2014/main" id="{87CF86B7-F4F7-7339-EA29-368B2DFC11B7}"/>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1722760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63644-D4E4-1804-F19D-E4DC4F5F32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8A504BE-21A4-F26A-125B-04FDFAF9AB0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4658D05-18C5-03B1-4A1E-1A1C1993F222}"/>
              </a:ext>
            </a:extLst>
          </p:cNvPr>
          <p:cNvSpPr>
            <a:spLocks noGrp="1"/>
          </p:cNvSpPr>
          <p:nvPr>
            <p:ph type="body" idx="1"/>
          </p:nvPr>
        </p:nvSpPr>
        <p:spPr/>
        <p:txBody>
          <a:bodyPr/>
          <a:lstStyle/>
          <a:p>
            <a:r>
              <a:rPr lang="fr-FR" dirty="0"/>
              <a:t>CP Regardez les points. Ils vont par trois à chaque fois. Est-ce qu’ils sont alignés, c’est-à dire est-ce qu’ils sont bien en ligne ? Comment faire pour en être sûr et certain ?</a:t>
            </a:r>
          </a:p>
          <a:p>
            <a:r>
              <a:rPr lang="fr-FR" dirty="0"/>
              <a:t>Écouter les réponses des élèves et faire une synthèse afin de faire émerger la nécessité d’avoir un objet parfaitement droit pour vérifier un alignement. Expliquer qu’en géométrie, l’outil utilisé est la règle (ou l’équerre). Montrer avec la règle comment vérifier que les trois points sont bien alignés et faire le tracé au crayon pour valider. Vérifier juste les trois points bleus.</a:t>
            </a:r>
          </a:p>
          <a:p>
            <a:r>
              <a:rPr lang="fr-FR" dirty="0"/>
              <a:t>CE1 - Faire définir par les élèves ce que «milieu» veut dire. Expliciter la définition: C’est ce qui est au centre, entre les extrémités, à la même distance de deux repères.</a:t>
            </a:r>
          </a:p>
        </p:txBody>
      </p:sp>
      <p:sp>
        <p:nvSpPr>
          <p:cNvPr id="4" name="Espace réservé du numéro de diapositive 3">
            <a:extLst>
              <a:ext uri="{FF2B5EF4-FFF2-40B4-BE49-F238E27FC236}">
                <a16:creationId xmlns:a16="http://schemas.microsoft.com/office/drawing/2014/main" id="{6395F484-A3D5-2EF8-C3A7-762573B62940}"/>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40970849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A2045-898A-7F4E-5EE2-DADB70058B4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E54AEF-B5F6-E90C-A3CC-673FB90E2DC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88EF4FB-D62A-C630-A4F2-972F895E4C17}"/>
              </a:ext>
            </a:extLst>
          </p:cNvPr>
          <p:cNvSpPr>
            <a:spLocks noGrp="1"/>
          </p:cNvSpPr>
          <p:nvPr>
            <p:ph type="body" idx="1"/>
          </p:nvPr>
        </p:nvSpPr>
        <p:spPr/>
        <p:txBody>
          <a:bodyPr/>
          <a:lstStyle/>
          <a:p>
            <a:r>
              <a:rPr lang="fr-FR" dirty="0"/>
              <a:t>CE1 – PLIER EN DEUX</a:t>
            </a:r>
          </a:p>
        </p:txBody>
      </p:sp>
      <p:sp>
        <p:nvSpPr>
          <p:cNvPr id="4" name="Espace réservé du numéro de diapositive 3">
            <a:extLst>
              <a:ext uri="{FF2B5EF4-FFF2-40B4-BE49-F238E27FC236}">
                <a16:creationId xmlns:a16="http://schemas.microsoft.com/office/drawing/2014/main" id="{095937A6-8365-B990-0ED7-6223CD6FD89A}"/>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14178517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C9745B-E507-E031-7ABF-6E7B3AC01BE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7EFBCC8-1184-4A45-7D3E-EF0D016BC2E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7E0DE83-B4F1-0F8B-F8B5-CE649C2B69B1}"/>
              </a:ext>
            </a:extLst>
          </p:cNvPr>
          <p:cNvSpPr>
            <a:spLocks noGrp="1"/>
          </p:cNvSpPr>
          <p:nvPr>
            <p:ph type="body" idx="1"/>
          </p:nvPr>
        </p:nvSpPr>
        <p:spPr/>
        <p:txBody>
          <a:bodyPr/>
          <a:lstStyle/>
          <a:p>
            <a:r>
              <a:rPr lang="fr-FR" dirty="0"/>
              <a:t>CE1 – PLIER EN DEUX</a:t>
            </a:r>
          </a:p>
        </p:txBody>
      </p:sp>
      <p:sp>
        <p:nvSpPr>
          <p:cNvPr id="4" name="Espace réservé du numéro de diapositive 3">
            <a:extLst>
              <a:ext uri="{FF2B5EF4-FFF2-40B4-BE49-F238E27FC236}">
                <a16:creationId xmlns:a16="http://schemas.microsoft.com/office/drawing/2014/main" id="{EA89B0D8-35C4-243A-616F-CA8786FDF897}"/>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223849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3DAD7-5A28-4CD2-29B4-5F155739B82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CE0561-E082-C306-9F82-BE39552C8A4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D5D66B2-1A6A-03AA-BBCD-06EDF43C2874}"/>
              </a:ext>
            </a:extLst>
          </p:cNvPr>
          <p:cNvSpPr>
            <a:spLocks noGrp="1"/>
          </p:cNvSpPr>
          <p:nvPr>
            <p:ph type="body" idx="1"/>
          </p:nvPr>
        </p:nvSpPr>
        <p:spPr/>
        <p:txBody>
          <a:bodyPr/>
          <a:lstStyle/>
          <a:p>
            <a:r>
              <a:rPr lang="fr-FR" dirty="0"/>
              <a:t>CP C’est la même chose que le diaporama, sans les couleurs. Vérifiez si les points bleus sont alignés, puis vérifiez les autres. Laisser 5 min. Corriger collectivement avec l’animation du diaporama.</a:t>
            </a:r>
          </a:p>
        </p:txBody>
      </p:sp>
      <p:sp>
        <p:nvSpPr>
          <p:cNvPr id="4" name="Espace réservé du numéro de diapositive 3">
            <a:extLst>
              <a:ext uri="{FF2B5EF4-FFF2-40B4-BE49-F238E27FC236}">
                <a16:creationId xmlns:a16="http://schemas.microsoft.com/office/drawing/2014/main" id="{E48C9A6F-508A-1FBF-4496-27FCF741A271}"/>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272826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8E746C-922D-41A1-D884-6F58F97A324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624C1F8-8F12-F0F9-4A9E-8B9488540A5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D727FCD-AA75-BCB4-E1C1-9B5F3DC117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EF30FCF-FD97-A464-06C3-A9BB1ED1D546}"/>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3156929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A73DE-CC47-8E9E-5DE6-0ED61D737D2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615F15-5A8E-04D4-E3D6-BC8913C2072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8022257-572F-73D0-21F5-DD8D55D7FF96}"/>
              </a:ext>
            </a:extLst>
          </p:cNvPr>
          <p:cNvSpPr>
            <a:spLocks noGrp="1"/>
          </p:cNvSpPr>
          <p:nvPr>
            <p:ph type="body" idx="1"/>
          </p:nvPr>
        </p:nvSpPr>
        <p:spPr/>
        <p:txBody>
          <a:bodyPr/>
          <a:lstStyle/>
          <a:p>
            <a:r>
              <a:rPr lang="fr-FR" dirty="0"/>
              <a:t>CE1 - Demander aux élèves : Comment trouver le milieu du segment ? Laisser les élèves réfléchir en binômes pendant 2-3 min. Faire une synthèse : On peut trouver le milieu d’un segment en pliant en deux la feuille, pour obtenir deux moitiés, en utilisant un étalon (montrer comment faire avec une bande de papier) ou on peut mesurer la longueur du segment (compter les carreaux) et partager en 2 (donc trouver la moitié) pour avoir autant de chaque côté. Expliciter la correction du diaporama.</a:t>
            </a:r>
          </a:p>
        </p:txBody>
      </p:sp>
      <p:sp>
        <p:nvSpPr>
          <p:cNvPr id="4" name="Espace réservé du numéro de diapositive 3">
            <a:extLst>
              <a:ext uri="{FF2B5EF4-FFF2-40B4-BE49-F238E27FC236}">
                <a16:creationId xmlns:a16="http://schemas.microsoft.com/office/drawing/2014/main" id="{1930B20A-BCE2-84AE-7269-81CBE3C7C321}"/>
              </a:ext>
            </a:extLst>
          </p:cNvPr>
          <p:cNvSpPr>
            <a:spLocks noGrp="1"/>
          </p:cNvSpPr>
          <p:nvPr>
            <p:ph type="sldNum" sz="quarter" idx="5"/>
          </p:nvPr>
        </p:nvSpPr>
        <p:spPr/>
        <p:txBody>
          <a:bodyPr/>
          <a:lstStyle/>
          <a:p>
            <a:fld id="{6346C204-3D0E-43E8-BBCD-7E99DCEB2462}" type="slidenum">
              <a:rPr lang="fr-FR" smtClean="0"/>
              <a:t>27</a:t>
            </a:fld>
            <a:endParaRPr lang="fr-FR"/>
          </a:p>
        </p:txBody>
      </p:sp>
    </p:spTree>
    <p:extLst>
      <p:ext uri="{BB962C8B-B14F-4D97-AF65-F5344CB8AC3E}">
        <p14:creationId xmlns:p14="http://schemas.microsoft.com/office/powerpoint/2010/main" val="18370364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9F28F-9C1C-DC4C-85FA-7FDD08E996D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1ADEE4D-1F67-31C1-9349-126624D6C00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423B7A-A5A1-CA5D-5053-E5D0FD94B3D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E758271-80F6-D096-705B-C98821EE4B25}"/>
              </a:ext>
            </a:extLst>
          </p:cNvPr>
          <p:cNvSpPr>
            <a:spLocks noGrp="1"/>
          </p:cNvSpPr>
          <p:nvPr>
            <p:ph type="sldNum" sz="quarter" idx="5"/>
          </p:nvPr>
        </p:nvSpPr>
        <p:spPr/>
        <p:txBody>
          <a:bodyPr/>
          <a:lstStyle/>
          <a:p>
            <a:fld id="{6346C204-3D0E-43E8-BBCD-7E99DCEB2462}" type="slidenum">
              <a:rPr lang="fr-FR" smtClean="0"/>
              <a:t>28</a:t>
            </a:fld>
            <a:endParaRPr lang="fr-FR"/>
          </a:p>
        </p:txBody>
      </p:sp>
    </p:spTree>
    <p:extLst>
      <p:ext uri="{BB962C8B-B14F-4D97-AF65-F5344CB8AC3E}">
        <p14:creationId xmlns:p14="http://schemas.microsoft.com/office/powerpoint/2010/main" val="3413674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D79538-B80F-A10D-A833-885AFF9BA6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D7B0EB-2D22-3648-A7B2-A2AD18D4076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FF6E00E-AABE-E4C8-37CB-ECBBEA27BE1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6EA77B1-58D4-58EC-DB58-660C201DF3F1}"/>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423779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2EAEC-ECDD-C83E-5B6A-C1670DDC82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70ADAB1-96E2-62C6-473F-E4E49DA0E28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1E30639-E29E-559D-8887-CF81F294750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B2BC53C-0B24-A330-254D-FA28CEFDDE0A}"/>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27399240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BC70C-28E3-2B68-C792-BA9D80229FD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F1046E-DF0C-9CBB-AC83-CD365F1F74C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ACB116D-F471-6C54-8C26-0B7CCBD6AE2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48ABA1C-8B47-3CDB-135C-729200A92766}"/>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2578157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2E874-AA82-3B8E-421D-76F9B5A3B92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D0C806A-3C72-FE70-DBEE-0063880F8BB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98AC865-1D5F-81D1-46EB-D37EFABA11D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BABEB7D-402E-2CED-22E1-111157B13C6F}"/>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251608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2FC807-0573-46A3-ED4D-A887485FB8F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ACB5A2-78D8-E408-241F-7980C0722C8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AA6A549-40AF-65F7-CC36-449F82DCCB9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4BB059E-691D-9E7D-1398-07F70769C318}"/>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371598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65EB5-D856-D744-A1BA-DD8FAC1F38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4DBFBFD-1B61-ACD2-A880-EC7CA12B37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E6C63F3-42CA-0228-870F-54ABA3E37C3E}"/>
              </a:ext>
            </a:extLst>
          </p:cNvPr>
          <p:cNvSpPr>
            <a:spLocks noGrp="1"/>
          </p:cNvSpPr>
          <p:nvPr>
            <p:ph type="body" idx="1"/>
          </p:nvPr>
        </p:nvSpPr>
        <p:spPr/>
        <p:txBody>
          <a:bodyPr/>
          <a:lstStyle/>
          <a:p>
            <a:r>
              <a:rPr lang="fr-FR" dirty="0"/>
              <a:t>Ce jeu s’appelle le billard. Il y a des boules de couleur, numérotées. L’objectif de l’exercice est de fabriquer le nombre cible ( 4) en reliant plusieurs boules. Il y a plusieurs solutions à trouver ( 2). Expliciter avec la 1re situation </a:t>
            </a:r>
            <a:r>
              <a:rPr lang="fr-FR" dirty="0" err="1"/>
              <a:t>affi</a:t>
            </a:r>
            <a:r>
              <a:rPr lang="fr-FR" dirty="0"/>
              <a:t> </a:t>
            </a:r>
            <a:r>
              <a:rPr lang="fr-FR" dirty="0" err="1"/>
              <a:t>chée</a:t>
            </a:r>
            <a:r>
              <a:rPr lang="fr-FR" dirty="0"/>
              <a:t>: Je change de couleur quand je trouve une nouvelle combinaison. Présenter la 2e situation. Demander aux élèves de reformuler: Quel est le nombre cible? Combien de solutions dois-je trouver? Les élèves dessinent à l’ardoise les boules et cherchent la solution. Corriger collectivement en explicitant le lien aux décompositions qu’ils ont apprises: Le nombre cible est 5. Je me souviens que je peux faire 5 avec 3 et 2, donc je relie les boules 3 et 2. Faire les deux autres situations de la même façon, en signalant que toutes les boules ne servent pas </a:t>
            </a:r>
            <a:r>
              <a:rPr lang="fr-FR" dirty="0" err="1"/>
              <a:t>néces</a:t>
            </a:r>
            <a:r>
              <a:rPr lang="fr-FR" dirty="0"/>
              <a:t> </a:t>
            </a:r>
            <a:r>
              <a:rPr lang="fr-FR" dirty="0" err="1"/>
              <a:t>sairement</a:t>
            </a:r>
            <a:r>
              <a:rPr lang="fr-FR" dirty="0"/>
              <a:t> et qu’il peut y avoir plusieurs solutions. Expliciter que ce jeu permet de s’entrainer à mémoriser les résultats des tables d’addition. Les élèves le feront en autonomie dans le mini-fichier </a:t>
            </a:r>
            <a:r>
              <a:rPr lang="fr-FR" dirty="0" err="1"/>
              <a:t>Calculus</a:t>
            </a:r>
            <a:r>
              <a:rPr lang="fr-FR" dirty="0"/>
              <a:t>.</a:t>
            </a:r>
          </a:p>
        </p:txBody>
      </p:sp>
      <p:sp>
        <p:nvSpPr>
          <p:cNvPr id="4" name="Espace réservé du numéro de diapositive 3">
            <a:extLst>
              <a:ext uri="{FF2B5EF4-FFF2-40B4-BE49-F238E27FC236}">
                <a16:creationId xmlns:a16="http://schemas.microsoft.com/office/drawing/2014/main" id="{A336E15E-79E6-C36E-6F00-4AAA3E31245B}"/>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2974732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A3133-A858-D4CD-4CC5-271156835DF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97F6833-6DA1-8861-849D-5943B54E9A5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8AAEBDE-0E8A-050A-BA9E-82D7A2C62F7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2C02D22-7566-37C2-BC1F-8E9632157DF1}"/>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205054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énoncé 1/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091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8.png"/><Relationship Id="rId4"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2</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36</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CEA4D-56DE-695E-995E-5A074397B25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F084DE9-3E0F-67A4-857E-F3B0E9968A7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0" name="jeu du billard CP CE1">
            <a:hlinkClick r:id="" action="ppaction://media"/>
            <a:extLst>
              <a:ext uri="{FF2B5EF4-FFF2-40B4-BE49-F238E27FC236}">
                <a16:creationId xmlns:a16="http://schemas.microsoft.com/office/drawing/2014/main" id="{C77328E6-A48E-2181-884C-2126D207621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451927" y="708051"/>
            <a:ext cx="8319401" cy="5830599"/>
          </a:xfrm>
          <a:prstGeom prst="rect">
            <a:avLst/>
          </a:prstGeom>
        </p:spPr>
      </p:pic>
      <p:sp>
        <p:nvSpPr>
          <p:cNvPr id="2" name="ZoneTexte 1">
            <a:extLst>
              <a:ext uri="{FF2B5EF4-FFF2-40B4-BE49-F238E27FC236}">
                <a16:creationId xmlns:a16="http://schemas.microsoft.com/office/drawing/2014/main" id="{D6131EA6-2345-2C57-C34C-306FE78F582A}"/>
              </a:ext>
            </a:extLst>
          </p:cNvPr>
          <p:cNvSpPr txBox="1"/>
          <p:nvPr/>
        </p:nvSpPr>
        <p:spPr>
          <a:xfrm>
            <a:off x="5296267" y="123276"/>
            <a:ext cx="2938946" cy="584775"/>
          </a:xfrm>
          <a:prstGeom prst="rect">
            <a:avLst/>
          </a:prstGeom>
          <a:noFill/>
        </p:spPr>
        <p:txBody>
          <a:bodyPr wrap="none" rtlCol="0">
            <a:spAutoFit/>
          </a:bodyPr>
          <a:lstStyle/>
          <a:p>
            <a:r>
              <a:rPr lang="fr-FR" sz="3200" dirty="0"/>
              <a:t>Regarde la vidéo</a:t>
            </a:r>
          </a:p>
        </p:txBody>
      </p:sp>
    </p:spTree>
    <p:extLst>
      <p:ext uri="{BB962C8B-B14F-4D97-AF65-F5344CB8AC3E}">
        <p14:creationId xmlns:p14="http://schemas.microsoft.com/office/powerpoint/2010/main" val="2977017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233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99D93F-663F-BE82-7360-D6DB7D7EEB94}"/>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7F0A2A2-12F5-508C-894B-EF0527BBD63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19" name="Titre 1">
            <a:extLst>
              <a:ext uri="{FF2B5EF4-FFF2-40B4-BE49-F238E27FC236}">
                <a16:creationId xmlns:a16="http://schemas.microsoft.com/office/drawing/2014/main" id="{3F8F153D-E76C-9132-5D78-94A47AF9EAD9}"/>
              </a:ext>
            </a:extLst>
          </p:cNvPr>
          <p:cNvSpPr txBox="1">
            <a:spLocks/>
          </p:cNvSpPr>
          <p:nvPr/>
        </p:nvSpPr>
        <p:spPr>
          <a:xfrm>
            <a:off x="4787314" y="881697"/>
            <a:ext cx="2617372" cy="54133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A toi de jouer </a:t>
            </a:r>
          </a:p>
        </p:txBody>
      </p:sp>
      <p:pic>
        <p:nvPicPr>
          <p:cNvPr id="2" name="Image 1">
            <a:extLst>
              <a:ext uri="{FF2B5EF4-FFF2-40B4-BE49-F238E27FC236}">
                <a16:creationId xmlns:a16="http://schemas.microsoft.com/office/drawing/2014/main" id="{B78221BC-0C05-DEA8-6D05-16B2FA5B5468}"/>
              </a:ext>
            </a:extLst>
          </p:cNvPr>
          <p:cNvPicPr>
            <a:picLocks noChangeAspect="1"/>
          </p:cNvPicPr>
          <p:nvPr/>
        </p:nvPicPr>
        <p:blipFill>
          <a:blip r:embed="rId3"/>
          <a:stretch>
            <a:fillRect/>
          </a:stretch>
        </p:blipFill>
        <p:spPr>
          <a:xfrm>
            <a:off x="2915859" y="2703106"/>
            <a:ext cx="5817978" cy="2387457"/>
          </a:xfrm>
          <a:prstGeom prst="rect">
            <a:avLst/>
          </a:prstGeom>
        </p:spPr>
      </p:pic>
      <p:sp>
        <p:nvSpPr>
          <p:cNvPr id="3" name="Rectangle : coins arrondis 2">
            <a:extLst>
              <a:ext uri="{FF2B5EF4-FFF2-40B4-BE49-F238E27FC236}">
                <a16:creationId xmlns:a16="http://schemas.microsoft.com/office/drawing/2014/main" id="{92BDCB07-1AB7-F19F-01E3-098311A61812}"/>
              </a:ext>
            </a:extLst>
          </p:cNvPr>
          <p:cNvSpPr/>
          <p:nvPr/>
        </p:nvSpPr>
        <p:spPr>
          <a:xfrm>
            <a:off x="2572542" y="1763395"/>
            <a:ext cx="7046916" cy="3691874"/>
          </a:xfrm>
          <a:prstGeom prst="roundRect">
            <a:avLst>
              <a:gd name="adj" fmla="val 2843"/>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fr-FR" sz="22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p:txBody>
      </p:sp>
      <p:grpSp>
        <p:nvGrpSpPr>
          <p:cNvPr id="7" name="Groupe 6">
            <a:extLst>
              <a:ext uri="{FF2B5EF4-FFF2-40B4-BE49-F238E27FC236}">
                <a16:creationId xmlns:a16="http://schemas.microsoft.com/office/drawing/2014/main" id="{02361AE7-885B-2747-0554-80B63AD3EF17}"/>
              </a:ext>
            </a:extLst>
          </p:cNvPr>
          <p:cNvGrpSpPr/>
          <p:nvPr/>
        </p:nvGrpSpPr>
        <p:grpSpPr>
          <a:xfrm>
            <a:off x="2545126" y="1763395"/>
            <a:ext cx="1260000" cy="1666344"/>
            <a:chOff x="1044727" y="1575457"/>
            <a:chExt cx="1260000" cy="1666344"/>
          </a:xfrm>
        </p:grpSpPr>
        <p:sp>
          <p:nvSpPr>
            <p:cNvPr id="8" name="ZoneTexte 7">
              <a:extLst>
                <a:ext uri="{FF2B5EF4-FFF2-40B4-BE49-F238E27FC236}">
                  <a16:creationId xmlns:a16="http://schemas.microsoft.com/office/drawing/2014/main" id="{403D51D1-E47E-7CCB-7B90-E6D28DF2CCB9}"/>
                </a:ext>
              </a:extLst>
            </p:cNvPr>
            <p:cNvSpPr txBox="1"/>
            <p:nvPr/>
          </p:nvSpPr>
          <p:spPr>
            <a:xfrm>
              <a:off x="1044727" y="1575457"/>
              <a:ext cx="1260000" cy="1666344"/>
            </a:xfrm>
            <a:prstGeom prst="roundRect">
              <a:avLst/>
            </a:prstGeom>
            <a:noFill/>
            <a:ln w="31750">
              <a:solidFill>
                <a:srgbClr val="00B0F0"/>
              </a:solidFill>
            </a:ln>
          </p:spPr>
          <p:txBody>
            <a:bodyPr wrap="square" tIns="216000" rtlCol="0" anchor="ctr" anchorCtr="0">
              <a:spAutoFit/>
            </a:bodyPr>
            <a:lstStyle/>
            <a:p>
              <a:pPr algn="r">
                <a:lnSpc>
                  <a:spcPts val="5020"/>
                </a:lnSpc>
              </a:pPr>
              <a:r>
                <a:rPr lang="fr-FR" sz="3600" b="1" dirty="0">
                  <a:solidFill>
                    <a:srgbClr val="00B0F0"/>
                  </a:solidFill>
                  <a:latin typeface="BelleAllureCE" panose="02000803000000000000" pitchFamily="2" charset="0"/>
                </a:rPr>
                <a:t>4</a:t>
              </a:r>
            </a:p>
            <a:p>
              <a:pPr algn="r">
                <a:lnSpc>
                  <a:spcPts val="5020"/>
                </a:lnSpc>
              </a:pPr>
              <a:r>
                <a:rPr lang="fr-FR" sz="3600" b="1" dirty="0">
                  <a:solidFill>
                    <a:srgbClr val="00B0F0"/>
                  </a:solidFill>
                  <a:latin typeface="BelleAllureCE" panose="02000803000000000000" pitchFamily="2" charset="0"/>
                </a:rPr>
                <a:t>2</a:t>
              </a:r>
            </a:p>
          </p:txBody>
        </p:sp>
        <p:pic>
          <p:nvPicPr>
            <p:cNvPr id="10" name="Image 9">
              <a:extLst>
                <a:ext uri="{FF2B5EF4-FFF2-40B4-BE49-F238E27FC236}">
                  <a16:creationId xmlns:a16="http://schemas.microsoft.com/office/drawing/2014/main" id="{999EB813-945B-AE9F-577E-7C6D6522425C}"/>
                </a:ext>
              </a:extLst>
            </p:cNvPr>
            <p:cNvPicPr>
              <a:picLocks noChangeAspect="1"/>
            </p:cNvPicPr>
            <p:nvPr/>
          </p:nvPicPr>
          <p:blipFill rotWithShape="1">
            <a:blip r:embed="rId4"/>
            <a:srcRect t="8159" r="45483" b="7208"/>
            <a:stretch/>
          </p:blipFill>
          <p:spPr>
            <a:xfrm>
              <a:off x="1114569" y="1750741"/>
              <a:ext cx="728305" cy="1336618"/>
            </a:xfrm>
            <a:prstGeom prst="rect">
              <a:avLst/>
            </a:prstGeom>
          </p:spPr>
        </p:pic>
      </p:grpSp>
      <p:pic>
        <p:nvPicPr>
          <p:cNvPr id="9" name="Image 8">
            <a:extLst>
              <a:ext uri="{FF2B5EF4-FFF2-40B4-BE49-F238E27FC236}">
                <a16:creationId xmlns:a16="http://schemas.microsoft.com/office/drawing/2014/main" id="{524CCA2E-0ABD-57B7-F1F2-4D5BBE8D36B6}"/>
              </a:ext>
            </a:extLst>
          </p:cNvPr>
          <p:cNvPicPr>
            <a:picLocks noChangeAspect="1"/>
          </p:cNvPicPr>
          <p:nvPr/>
        </p:nvPicPr>
        <p:blipFill>
          <a:blip r:embed="rId5"/>
          <a:srcRect t="13596" b="13650"/>
          <a:stretch>
            <a:fillRect/>
          </a:stretch>
        </p:blipFill>
        <p:spPr>
          <a:xfrm>
            <a:off x="5797858" y="46636"/>
            <a:ext cx="1038797" cy="755747"/>
          </a:xfrm>
          <a:prstGeom prst="rect">
            <a:avLst/>
          </a:prstGeom>
        </p:spPr>
      </p:pic>
    </p:spTree>
    <p:extLst>
      <p:ext uri="{BB962C8B-B14F-4D97-AF65-F5344CB8AC3E}">
        <p14:creationId xmlns:p14="http://schemas.microsoft.com/office/powerpoint/2010/main" val="31354103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D2EDE-9DF9-C52A-5E5D-06C801624E3F}"/>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B35BD2A0-8872-5ADA-D224-E52BCA07646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9" name="Rectangle : coins arrondis 8">
            <a:extLst>
              <a:ext uri="{FF2B5EF4-FFF2-40B4-BE49-F238E27FC236}">
                <a16:creationId xmlns:a16="http://schemas.microsoft.com/office/drawing/2014/main" id="{F7E976CB-B37F-06E8-9DEA-0B8EAF40C6C7}"/>
              </a:ext>
            </a:extLst>
          </p:cNvPr>
          <p:cNvSpPr/>
          <p:nvPr/>
        </p:nvSpPr>
        <p:spPr>
          <a:xfrm>
            <a:off x="2907822" y="1628783"/>
            <a:ext cx="7046916" cy="3691874"/>
          </a:xfrm>
          <a:prstGeom prst="roundRect">
            <a:avLst>
              <a:gd name="adj" fmla="val 2843"/>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fr-FR" sz="22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p:txBody>
      </p:sp>
      <p:pic>
        <p:nvPicPr>
          <p:cNvPr id="11" name="Image 10">
            <a:extLst>
              <a:ext uri="{FF2B5EF4-FFF2-40B4-BE49-F238E27FC236}">
                <a16:creationId xmlns:a16="http://schemas.microsoft.com/office/drawing/2014/main" id="{76D26C94-7167-433F-C033-19DFA2DB3F26}"/>
              </a:ext>
            </a:extLst>
          </p:cNvPr>
          <p:cNvPicPr>
            <a:picLocks noChangeAspect="1"/>
          </p:cNvPicPr>
          <p:nvPr/>
        </p:nvPicPr>
        <p:blipFill>
          <a:blip r:embed="rId3"/>
          <a:stretch>
            <a:fillRect/>
          </a:stretch>
        </p:blipFill>
        <p:spPr>
          <a:xfrm>
            <a:off x="3800123" y="2519175"/>
            <a:ext cx="5936263" cy="2514182"/>
          </a:xfrm>
          <a:prstGeom prst="rect">
            <a:avLst/>
          </a:prstGeom>
        </p:spPr>
      </p:pic>
      <p:sp>
        <p:nvSpPr>
          <p:cNvPr id="12" name="Forme libre : forme 11">
            <a:extLst>
              <a:ext uri="{FF2B5EF4-FFF2-40B4-BE49-F238E27FC236}">
                <a16:creationId xmlns:a16="http://schemas.microsoft.com/office/drawing/2014/main" id="{544A9190-64D9-A324-5CFE-396C04D098BF}"/>
              </a:ext>
            </a:extLst>
          </p:cNvPr>
          <p:cNvSpPr/>
          <p:nvPr/>
        </p:nvSpPr>
        <p:spPr>
          <a:xfrm>
            <a:off x="4363945" y="3018510"/>
            <a:ext cx="705631" cy="1011381"/>
          </a:xfrm>
          <a:custGeom>
            <a:avLst/>
            <a:gdLst>
              <a:gd name="connsiteX0" fmla="*/ 705631 w 705631"/>
              <a:gd name="connsiteY0" fmla="*/ 0 h 1096488"/>
              <a:gd name="connsiteX1" fmla="*/ 72280 w 705631"/>
              <a:gd name="connsiteY1" fmla="*/ 455220 h 1096488"/>
              <a:gd name="connsiteX2" fmla="*/ 40613 w 705631"/>
              <a:gd name="connsiteY2" fmla="*/ 1096488 h 1096488"/>
            </a:gdLst>
            <a:ahLst/>
            <a:cxnLst>
              <a:cxn ang="0">
                <a:pos x="connsiteX0" y="connsiteY0"/>
              </a:cxn>
              <a:cxn ang="0">
                <a:pos x="connsiteX1" y="connsiteY1"/>
              </a:cxn>
              <a:cxn ang="0">
                <a:pos x="connsiteX2" y="connsiteY2"/>
              </a:cxn>
            </a:cxnLst>
            <a:rect l="l" t="t" r="r" b="b"/>
            <a:pathLst>
              <a:path w="705631" h="1096488">
                <a:moveTo>
                  <a:pt x="705631" y="0"/>
                </a:moveTo>
                <a:cubicBezTo>
                  <a:pt x="444373" y="136236"/>
                  <a:pt x="183116" y="272472"/>
                  <a:pt x="72280" y="455220"/>
                </a:cubicBezTo>
                <a:cubicBezTo>
                  <a:pt x="-38556" y="637968"/>
                  <a:pt x="1028" y="867228"/>
                  <a:pt x="40613" y="1096488"/>
                </a:cubicBezTo>
              </a:path>
            </a:pathLst>
          </a:custGeom>
          <a:no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orme libre : forme 12">
            <a:extLst>
              <a:ext uri="{FF2B5EF4-FFF2-40B4-BE49-F238E27FC236}">
                <a16:creationId xmlns:a16="http://schemas.microsoft.com/office/drawing/2014/main" id="{27A5E509-EB98-1CA1-8705-C0B5438C1C60}"/>
              </a:ext>
            </a:extLst>
          </p:cNvPr>
          <p:cNvSpPr/>
          <p:nvPr/>
        </p:nvSpPr>
        <p:spPr>
          <a:xfrm>
            <a:off x="7868194" y="3169919"/>
            <a:ext cx="1147192" cy="1185867"/>
          </a:xfrm>
          <a:custGeom>
            <a:avLst/>
            <a:gdLst>
              <a:gd name="connsiteX0" fmla="*/ 1120239 w 1237247"/>
              <a:gd name="connsiteY0" fmla="*/ 0 h 1346184"/>
              <a:gd name="connsiteX1" fmla="*/ 1132115 w 1237247"/>
              <a:gd name="connsiteY1" fmla="*/ 1163782 h 1346184"/>
              <a:gd name="connsiteX2" fmla="*/ 0 w 1237247"/>
              <a:gd name="connsiteY2" fmla="*/ 1326078 h 1346184"/>
            </a:gdLst>
            <a:ahLst/>
            <a:cxnLst>
              <a:cxn ang="0">
                <a:pos x="connsiteX0" y="connsiteY0"/>
              </a:cxn>
              <a:cxn ang="0">
                <a:pos x="connsiteX1" y="connsiteY1"/>
              </a:cxn>
              <a:cxn ang="0">
                <a:pos x="connsiteX2" y="connsiteY2"/>
              </a:cxn>
            </a:cxnLst>
            <a:rect l="l" t="t" r="r" b="b"/>
            <a:pathLst>
              <a:path w="1237247" h="1346184">
                <a:moveTo>
                  <a:pt x="1120239" y="0"/>
                </a:moveTo>
                <a:cubicBezTo>
                  <a:pt x="1219530" y="471384"/>
                  <a:pt x="1318822" y="942769"/>
                  <a:pt x="1132115" y="1163782"/>
                </a:cubicBezTo>
                <a:cubicBezTo>
                  <a:pt x="945408" y="1384795"/>
                  <a:pt x="472704" y="1355436"/>
                  <a:pt x="0" y="1326078"/>
                </a:cubicBezTo>
              </a:path>
            </a:pathLst>
          </a:cu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4" name="Groupe 13">
            <a:extLst>
              <a:ext uri="{FF2B5EF4-FFF2-40B4-BE49-F238E27FC236}">
                <a16:creationId xmlns:a16="http://schemas.microsoft.com/office/drawing/2014/main" id="{F0422F9E-222A-1D89-48CB-7C305A2A5422}"/>
              </a:ext>
            </a:extLst>
          </p:cNvPr>
          <p:cNvGrpSpPr/>
          <p:nvPr/>
        </p:nvGrpSpPr>
        <p:grpSpPr>
          <a:xfrm>
            <a:off x="2904007" y="1621177"/>
            <a:ext cx="1260000" cy="1666344"/>
            <a:chOff x="1044727" y="1575457"/>
            <a:chExt cx="1260000" cy="1666344"/>
          </a:xfrm>
        </p:grpSpPr>
        <p:sp>
          <p:nvSpPr>
            <p:cNvPr id="15" name="ZoneTexte 14">
              <a:extLst>
                <a:ext uri="{FF2B5EF4-FFF2-40B4-BE49-F238E27FC236}">
                  <a16:creationId xmlns:a16="http://schemas.microsoft.com/office/drawing/2014/main" id="{E5E0E954-9B20-2B5F-9459-423D6D0481B0}"/>
                </a:ext>
              </a:extLst>
            </p:cNvPr>
            <p:cNvSpPr txBox="1"/>
            <p:nvPr/>
          </p:nvSpPr>
          <p:spPr>
            <a:xfrm>
              <a:off x="1044727" y="1575457"/>
              <a:ext cx="1260000" cy="1666344"/>
            </a:xfrm>
            <a:prstGeom prst="roundRect">
              <a:avLst/>
            </a:prstGeom>
            <a:noFill/>
            <a:ln w="31750">
              <a:solidFill>
                <a:srgbClr val="00B0F0"/>
              </a:solidFill>
            </a:ln>
          </p:spPr>
          <p:txBody>
            <a:bodyPr wrap="square" tIns="216000" rtlCol="0" anchor="ctr" anchorCtr="0">
              <a:spAutoFit/>
            </a:bodyPr>
            <a:lstStyle/>
            <a:p>
              <a:pPr algn="r">
                <a:lnSpc>
                  <a:spcPts val="5020"/>
                </a:lnSpc>
              </a:pPr>
              <a:r>
                <a:rPr lang="fr-FR" sz="3600" b="1" dirty="0">
                  <a:solidFill>
                    <a:srgbClr val="00B0F0"/>
                  </a:solidFill>
                  <a:latin typeface="BelleAllureCE" panose="02000803000000000000" pitchFamily="2" charset="0"/>
                </a:rPr>
                <a:t>5</a:t>
              </a:r>
            </a:p>
            <a:p>
              <a:pPr algn="r">
                <a:lnSpc>
                  <a:spcPts val="5020"/>
                </a:lnSpc>
              </a:pPr>
              <a:r>
                <a:rPr lang="fr-FR" sz="3600" b="1" dirty="0">
                  <a:solidFill>
                    <a:srgbClr val="00B0F0"/>
                  </a:solidFill>
                  <a:latin typeface="BelleAllureCE" panose="02000803000000000000" pitchFamily="2" charset="0"/>
                </a:rPr>
                <a:t>2</a:t>
              </a:r>
            </a:p>
          </p:txBody>
        </p:sp>
        <p:pic>
          <p:nvPicPr>
            <p:cNvPr id="16" name="Image 15">
              <a:extLst>
                <a:ext uri="{FF2B5EF4-FFF2-40B4-BE49-F238E27FC236}">
                  <a16:creationId xmlns:a16="http://schemas.microsoft.com/office/drawing/2014/main" id="{9B943567-03C0-1D5D-4574-F57B8D6972FA}"/>
                </a:ext>
              </a:extLst>
            </p:cNvPr>
            <p:cNvPicPr>
              <a:picLocks noChangeAspect="1"/>
            </p:cNvPicPr>
            <p:nvPr/>
          </p:nvPicPr>
          <p:blipFill rotWithShape="1">
            <a:blip r:embed="rId4"/>
            <a:srcRect t="8159" r="45483" b="7208"/>
            <a:stretch/>
          </p:blipFill>
          <p:spPr>
            <a:xfrm>
              <a:off x="1114569" y="1750741"/>
              <a:ext cx="728305" cy="1336618"/>
            </a:xfrm>
            <a:prstGeom prst="rect">
              <a:avLst/>
            </a:prstGeom>
          </p:spPr>
        </p:pic>
      </p:grpSp>
      <p:pic>
        <p:nvPicPr>
          <p:cNvPr id="2" name="Image 1">
            <a:extLst>
              <a:ext uri="{FF2B5EF4-FFF2-40B4-BE49-F238E27FC236}">
                <a16:creationId xmlns:a16="http://schemas.microsoft.com/office/drawing/2014/main" id="{F2B4554B-DEFC-380A-9C53-4C99E048AEE7}"/>
              </a:ext>
            </a:extLst>
          </p:cNvPr>
          <p:cNvPicPr>
            <a:picLocks noChangeAspect="1"/>
          </p:cNvPicPr>
          <p:nvPr/>
        </p:nvPicPr>
        <p:blipFill>
          <a:blip r:embed="rId5"/>
          <a:srcRect t="13596" b="13650"/>
          <a:stretch>
            <a:fillRect/>
          </a:stretch>
        </p:blipFill>
        <p:spPr>
          <a:xfrm>
            <a:off x="5797858" y="46636"/>
            <a:ext cx="1038797" cy="755747"/>
          </a:xfrm>
          <a:prstGeom prst="rect">
            <a:avLst/>
          </a:prstGeom>
        </p:spPr>
      </p:pic>
      <p:sp>
        <p:nvSpPr>
          <p:cNvPr id="3" name="Titre 1">
            <a:extLst>
              <a:ext uri="{FF2B5EF4-FFF2-40B4-BE49-F238E27FC236}">
                <a16:creationId xmlns:a16="http://schemas.microsoft.com/office/drawing/2014/main" id="{117DF020-4720-55D7-AFBE-4655A5ECE78E}"/>
              </a:ext>
            </a:extLst>
          </p:cNvPr>
          <p:cNvSpPr txBox="1">
            <a:spLocks/>
          </p:cNvSpPr>
          <p:nvPr/>
        </p:nvSpPr>
        <p:spPr>
          <a:xfrm>
            <a:off x="4787314" y="881697"/>
            <a:ext cx="2617372" cy="54133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A toi de jouer </a:t>
            </a:r>
          </a:p>
        </p:txBody>
      </p:sp>
    </p:spTree>
    <p:extLst>
      <p:ext uri="{BB962C8B-B14F-4D97-AF65-F5344CB8AC3E}">
        <p14:creationId xmlns:p14="http://schemas.microsoft.com/office/powerpoint/2010/main" val="2289542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13C358-A5FB-4221-40CF-B8068F1B510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279B554D-D984-D1BB-EA16-FD4A04CF289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Rectangle : coins arrondis 1">
            <a:extLst>
              <a:ext uri="{FF2B5EF4-FFF2-40B4-BE49-F238E27FC236}">
                <a16:creationId xmlns:a16="http://schemas.microsoft.com/office/drawing/2014/main" id="{93C4FBAE-8876-4B32-1F0C-408C2F589BEC}"/>
              </a:ext>
            </a:extLst>
          </p:cNvPr>
          <p:cNvSpPr/>
          <p:nvPr/>
        </p:nvSpPr>
        <p:spPr>
          <a:xfrm>
            <a:off x="2663955" y="1771001"/>
            <a:ext cx="7046916" cy="3691874"/>
          </a:xfrm>
          <a:prstGeom prst="roundRect">
            <a:avLst>
              <a:gd name="adj" fmla="val 2843"/>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fr-FR" sz="22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p:txBody>
      </p:sp>
      <p:pic>
        <p:nvPicPr>
          <p:cNvPr id="3" name="Image 2">
            <a:extLst>
              <a:ext uri="{FF2B5EF4-FFF2-40B4-BE49-F238E27FC236}">
                <a16:creationId xmlns:a16="http://schemas.microsoft.com/office/drawing/2014/main" id="{D0D06877-813E-C84F-B445-8F1A5E5A0381}"/>
              </a:ext>
            </a:extLst>
          </p:cNvPr>
          <p:cNvPicPr>
            <a:picLocks noChangeAspect="1"/>
          </p:cNvPicPr>
          <p:nvPr/>
        </p:nvPicPr>
        <p:blipFill>
          <a:blip r:embed="rId3"/>
          <a:stretch>
            <a:fillRect/>
          </a:stretch>
        </p:blipFill>
        <p:spPr>
          <a:xfrm>
            <a:off x="3286108" y="2501236"/>
            <a:ext cx="6246188" cy="2811351"/>
          </a:xfrm>
          <a:prstGeom prst="rect">
            <a:avLst/>
          </a:prstGeom>
        </p:spPr>
      </p:pic>
      <p:sp>
        <p:nvSpPr>
          <p:cNvPr id="4" name="Forme libre : forme 3">
            <a:extLst>
              <a:ext uri="{FF2B5EF4-FFF2-40B4-BE49-F238E27FC236}">
                <a16:creationId xmlns:a16="http://schemas.microsoft.com/office/drawing/2014/main" id="{FCF09E45-C5AE-F1B8-3BE9-36A987D9C859}"/>
              </a:ext>
            </a:extLst>
          </p:cNvPr>
          <p:cNvSpPr/>
          <p:nvPr/>
        </p:nvSpPr>
        <p:spPr>
          <a:xfrm>
            <a:off x="4478356" y="4498745"/>
            <a:ext cx="2024742" cy="123638"/>
          </a:xfrm>
          <a:custGeom>
            <a:avLst/>
            <a:gdLst>
              <a:gd name="connsiteX0" fmla="*/ 0 w 2141517"/>
              <a:gd name="connsiteY0" fmla="*/ 190932 h 190932"/>
              <a:gd name="connsiteX1" fmla="*/ 819398 w 2141517"/>
              <a:gd name="connsiteY1" fmla="*/ 16760 h 190932"/>
              <a:gd name="connsiteX2" fmla="*/ 2141517 w 2141517"/>
              <a:gd name="connsiteY2" fmla="*/ 16760 h 190932"/>
            </a:gdLst>
            <a:ahLst/>
            <a:cxnLst>
              <a:cxn ang="0">
                <a:pos x="connsiteX0" y="connsiteY0"/>
              </a:cxn>
              <a:cxn ang="0">
                <a:pos x="connsiteX1" y="connsiteY1"/>
              </a:cxn>
              <a:cxn ang="0">
                <a:pos x="connsiteX2" y="connsiteY2"/>
              </a:cxn>
            </a:cxnLst>
            <a:rect l="l" t="t" r="r" b="b"/>
            <a:pathLst>
              <a:path w="2141517" h="190932">
                <a:moveTo>
                  <a:pt x="0" y="190932"/>
                </a:moveTo>
                <a:cubicBezTo>
                  <a:pt x="231239" y="118360"/>
                  <a:pt x="462479" y="45789"/>
                  <a:pt x="819398" y="16760"/>
                </a:cubicBezTo>
                <a:cubicBezTo>
                  <a:pt x="1176317" y="-12269"/>
                  <a:pt x="1658917" y="2245"/>
                  <a:pt x="2141517" y="16760"/>
                </a:cubicBezTo>
              </a:path>
            </a:pathLst>
          </a:cu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Forme libre : forme 5">
            <a:extLst>
              <a:ext uri="{FF2B5EF4-FFF2-40B4-BE49-F238E27FC236}">
                <a16:creationId xmlns:a16="http://schemas.microsoft.com/office/drawing/2014/main" id="{4E57D3D3-FA64-1689-2F90-C3D0526AA2F3}"/>
              </a:ext>
            </a:extLst>
          </p:cNvPr>
          <p:cNvSpPr/>
          <p:nvPr/>
        </p:nvSpPr>
        <p:spPr>
          <a:xfrm>
            <a:off x="5545156" y="3236928"/>
            <a:ext cx="3004457" cy="1294475"/>
          </a:xfrm>
          <a:custGeom>
            <a:avLst/>
            <a:gdLst>
              <a:gd name="connsiteX0" fmla="*/ 0 w 3111335"/>
              <a:gd name="connsiteY0" fmla="*/ 0 h 1385455"/>
              <a:gd name="connsiteX1" fmla="*/ 2026722 w 3111335"/>
              <a:gd name="connsiteY1" fmla="*/ 463138 h 1385455"/>
              <a:gd name="connsiteX2" fmla="*/ 3111335 w 3111335"/>
              <a:gd name="connsiteY2" fmla="*/ 1385455 h 1385455"/>
            </a:gdLst>
            <a:ahLst/>
            <a:cxnLst>
              <a:cxn ang="0">
                <a:pos x="connsiteX0" y="connsiteY0"/>
              </a:cxn>
              <a:cxn ang="0">
                <a:pos x="connsiteX1" y="connsiteY1"/>
              </a:cxn>
              <a:cxn ang="0">
                <a:pos x="connsiteX2" y="connsiteY2"/>
              </a:cxn>
            </a:cxnLst>
            <a:rect l="l" t="t" r="r" b="b"/>
            <a:pathLst>
              <a:path w="3111335" h="1385455">
                <a:moveTo>
                  <a:pt x="0" y="0"/>
                </a:moveTo>
                <a:cubicBezTo>
                  <a:pt x="754083" y="116114"/>
                  <a:pt x="1508166" y="232229"/>
                  <a:pt x="2026722" y="463138"/>
                </a:cubicBezTo>
                <a:cubicBezTo>
                  <a:pt x="2545278" y="694047"/>
                  <a:pt x="2828306" y="1039751"/>
                  <a:pt x="3111335" y="1385455"/>
                </a:cubicBezTo>
              </a:path>
            </a:pathLst>
          </a:custGeom>
          <a:noFill/>
          <a:ln w="28575">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oupe 6">
            <a:extLst>
              <a:ext uri="{FF2B5EF4-FFF2-40B4-BE49-F238E27FC236}">
                <a16:creationId xmlns:a16="http://schemas.microsoft.com/office/drawing/2014/main" id="{7AA0E93B-0DD8-E75D-352B-420EB46F8303}"/>
              </a:ext>
            </a:extLst>
          </p:cNvPr>
          <p:cNvGrpSpPr/>
          <p:nvPr/>
        </p:nvGrpSpPr>
        <p:grpSpPr>
          <a:xfrm>
            <a:off x="2660140" y="1763395"/>
            <a:ext cx="1260000" cy="1666344"/>
            <a:chOff x="1044727" y="1575457"/>
            <a:chExt cx="1260000" cy="1666344"/>
          </a:xfrm>
        </p:grpSpPr>
        <p:sp>
          <p:nvSpPr>
            <p:cNvPr id="8" name="ZoneTexte 7">
              <a:extLst>
                <a:ext uri="{FF2B5EF4-FFF2-40B4-BE49-F238E27FC236}">
                  <a16:creationId xmlns:a16="http://schemas.microsoft.com/office/drawing/2014/main" id="{4F9E55BF-B245-7D85-92E5-643373B0C024}"/>
                </a:ext>
              </a:extLst>
            </p:cNvPr>
            <p:cNvSpPr txBox="1"/>
            <p:nvPr/>
          </p:nvSpPr>
          <p:spPr>
            <a:xfrm>
              <a:off x="1044727" y="1575457"/>
              <a:ext cx="1260000" cy="1666344"/>
            </a:xfrm>
            <a:prstGeom prst="roundRect">
              <a:avLst/>
            </a:prstGeom>
            <a:noFill/>
            <a:ln w="31750">
              <a:solidFill>
                <a:srgbClr val="00B0F0"/>
              </a:solidFill>
            </a:ln>
          </p:spPr>
          <p:txBody>
            <a:bodyPr wrap="square" tIns="216000" rtlCol="0" anchor="ctr" anchorCtr="0">
              <a:spAutoFit/>
            </a:bodyPr>
            <a:lstStyle/>
            <a:p>
              <a:pPr algn="r">
                <a:lnSpc>
                  <a:spcPts val="5020"/>
                </a:lnSpc>
              </a:pPr>
              <a:r>
                <a:rPr lang="fr-FR" sz="3600" b="1" dirty="0">
                  <a:solidFill>
                    <a:srgbClr val="00B0F0"/>
                  </a:solidFill>
                  <a:latin typeface="BelleAllureCE" panose="02000803000000000000" pitchFamily="2" charset="0"/>
                </a:rPr>
                <a:t>6</a:t>
              </a:r>
            </a:p>
            <a:p>
              <a:pPr algn="r">
                <a:lnSpc>
                  <a:spcPts val="5020"/>
                </a:lnSpc>
              </a:pPr>
              <a:r>
                <a:rPr lang="fr-FR" sz="3600" b="1" dirty="0">
                  <a:solidFill>
                    <a:srgbClr val="00B0F0"/>
                  </a:solidFill>
                  <a:latin typeface="BelleAllureCE" panose="02000803000000000000" pitchFamily="2" charset="0"/>
                </a:rPr>
                <a:t>2</a:t>
              </a:r>
            </a:p>
          </p:txBody>
        </p:sp>
        <p:pic>
          <p:nvPicPr>
            <p:cNvPr id="9" name="Image 8">
              <a:extLst>
                <a:ext uri="{FF2B5EF4-FFF2-40B4-BE49-F238E27FC236}">
                  <a16:creationId xmlns:a16="http://schemas.microsoft.com/office/drawing/2014/main" id="{3FF07FB8-DAB9-A433-63BE-F6F036DDC68C}"/>
                </a:ext>
              </a:extLst>
            </p:cNvPr>
            <p:cNvPicPr>
              <a:picLocks noChangeAspect="1"/>
            </p:cNvPicPr>
            <p:nvPr/>
          </p:nvPicPr>
          <p:blipFill rotWithShape="1">
            <a:blip r:embed="rId4"/>
            <a:srcRect t="8159" r="45483" b="7208"/>
            <a:stretch/>
          </p:blipFill>
          <p:spPr>
            <a:xfrm>
              <a:off x="1114569" y="1750741"/>
              <a:ext cx="728305" cy="1336618"/>
            </a:xfrm>
            <a:prstGeom prst="rect">
              <a:avLst/>
            </a:prstGeom>
          </p:spPr>
        </p:pic>
      </p:grpSp>
      <p:pic>
        <p:nvPicPr>
          <p:cNvPr id="10" name="Image 9">
            <a:extLst>
              <a:ext uri="{FF2B5EF4-FFF2-40B4-BE49-F238E27FC236}">
                <a16:creationId xmlns:a16="http://schemas.microsoft.com/office/drawing/2014/main" id="{E355E8F6-83B0-5910-3921-09174D3762DF}"/>
              </a:ext>
            </a:extLst>
          </p:cNvPr>
          <p:cNvPicPr>
            <a:picLocks noChangeAspect="1"/>
          </p:cNvPicPr>
          <p:nvPr/>
        </p:nvPicPr>
        <p:blipFill>
          <a:blip r:embed="rId5"/>
          <a:srcRect t="13596" b="13650"/>
          <a:stretch>
            <a:fillRect/>
          </a:stretch>
        </p:blipFill>
        <p:spPr>
          <a:xfrm>
            <a:off x="5797858" y="46636"/>
            <a:ext cx="1038797" cy="755747"/>
          </a:xfrm>
          <a:prstGeom prst="rect">
            <a:avLst/>
          </a:prstGeom>
        </p:spPr>
      </p:pic>
      <p:sp>
        <p:nvSpPr>
          <p:cNvPr id="11" name="Titre 1">
            <a:extLst>
              <a:ext uri="{FF2B5EF4-FFF2-40B4-BE49-F238E27FC236}">
                <a16:creationId xmlns:a16="http://schemas.microsoft.com/office/drawing/2014/main" id="{F1603847-1DC3-9819-D651-9E9F68CFD16D}"/>
              </a:ext>
            </a:extLst>
          </p:cNvPr>
          <p:cNvSpPr txBox="1">
            <a:spLocks/>
          </p:cNvSpPr>
          <p:nvPr/>
        </p:nvSpPr>
        <p:spPr>
          <a:xfrm>
            <a:off x="4787314" y="881697"/>
            <a:ext cx="2617372" cy="54133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A toi de jouer </a:t>
            </a:r>
          </a:p>
        </p:txBody>
      </p:sp>
    </p:spTree>
    <p:extLst>
      <p:ext uri="{BB962C8B-B14F-4D97-AF65-F5344CB8AC3E}">
        <p14:creationId xmlns:p14="http://schemas.microsoft.com/office/powerpoint/2010/main" val="2031483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461350-9FC9-11C7-FF54-ACC9723AF7C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841CE63B-D85F-26F9-A10E-8D723066933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Rectangle : coins arrondis 1">
            <a:extLst>
              <a:ext uri="{FF2B5EF4-FFF2-40B4-BE49-F238E27FC236}">
                <a16:creationId xmlns:a16="http://schemas.microsoft.com/office/drawing/2014/main" id="{33178B46-4CF4-8ADC-0C16-BDAC888A35F3}"/>
              </a:ext>
            </a:extLst>
          </p:cNvPr>
          <p:cNvSpPr/>
          <p:nvPr/>
        </p:nvSpPr>
        <p:spPr>
          <a:xfrm>
            <a:off x="2663955" y="1583063"/>
            <a:ext cx="7046916" cy="3691874"/>
          </a:xfrm>
          <a:prstGeom prst="roundRect">
            <a:avLst>
              <a:gd name="adj" fmla="val 2843"/>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07000"/>
              </a:lnSpc>
              <a:spcAft>
                <a:spcPts val="800"/>
              </a:spcAft>
            </a:pPr>
            <a:r>
              <a:rPr lang="fr-FR" sz="22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dirty="0">
                <a:solidFill>
                  <a:srgbClr val="000000"/>
                </a:solidFill>
                <a:effectLst/>
                <a:ea typeface="Calibri" panose="020F0502020204030204" pitchFamily="34" charset="0"/>
                <a:cs typeface="Times New Roman" panose="02020603050405020304" pitchFamily="18" charset="0"/>
              </a:rPr>
              <a:t> </a:t>
            </a:r>
            <a:endParaRPr lang="fr-FR" sz="1100" kern="100" dirty="0">
              <a:effectLst/>
              <a:ea typeface="Calibri" panose="020F0502020204030204" pitchFamily="34" charset="0"/>
              <a:cs typeface="Times New Roman" panose="02020603050405020304" pitchFamily="18" charset="0"/>
            </a:endParaRPr>
          </a:p>
        </p:txBody>
      </p:sp>
      <p:pic>
        <p:nvPicPr>
          <p:cNvPr id="3" name="Image 2">
            <a:extLst>
              <a:ext uri="{FF2B5EF4-FFF2-40B4-BE49-F238E27FC236}">
                <a16:creationId xmlns:a16="http://schemas.microsoft.com/office/drawing/2014/main" id="{06B3A49E-933D-E9A9-0BD2-7C274253551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783624" y="2530591"/>
            <a:ext cx="5927247" cy="2684538"/>
          </a:xfrm>
          <a:prstGeom prst="rect">
            <a:avLst/>
          </a:prstGeom>
        </p:spPr>
      </p:pic>
      <p:sp>
        <p:nvSpPr>
          <p:cNvPr id="4" name="Forme libre : forme 3">
            <a:extLst>
              <a:ext uri="{FF2B5EF4-FFF2-40B4-BE49-F238E27FC236}">
                <a16:creationId xmlns:a16="http://schemas.microsoft.com/office/drawing/2014/main" id="{D1A677C6-FF75-2D06-D370-09C79744E4BE}"/>
              </a:ext>
            </a:extLst>
          </p:cNvPr>
          <p:cNvSpPr/>
          <p:nvPr/>
        </p:nvSpPr>
        <p:spPr>
          <a:xfrm>
            <a:off x="7101813" y="2920414"/>
            <a:ext cx="1698171" cy="396760"/>
          </a:xfrm>
          <a:custGeom>
            <a:avLst/>
            <a:gdLst>
              <a:gd name="connsiteX0" fmla="*/ 0 w 1805050"/>
              <a:gd name="connsiteY0" fmla="*/ 396760 h 396760"/>
              <a:gd name="connsiteX1" fmla="*/ 692728 w 1805050"/>
              <a:gd name="connsiteY1" fmla="*/ 8833 h 396760"/>
              <a:gd name="connsiteX2" fmla="*/ 1805050 w 1805050"/>
              <a:gd name="connsiteY2" fmla="*/ 163212 h 396760"/>
            </a:gdLst>
            <a:ahLst/>
            <a:cxnLst>
              <a:cxn ang="0">
                <a:pos x="connsiteX0" y="connsiteY0"/>
              </a:cxn>
              <a:cxn ang="0">
                <a:pos x="connsiteX1" y="connsiteY1"/>
              </a:cxn>
              <a:cxn ang="0">
                <a:pos x="connsiteX2" y="connsiteY2"/>
              </a:cxn>
            </a:cxnLst>
            <a:rect l="l" t="t" r="r" b="b"/>
            <a:pathLst>
              <a:path w="1805050" h="396760">
                <a:moveTo>
                  <a:pt x="0" y="396760"/>
                </a:moveTo>
                <a:cubicBezTo>
                  <a:pt x="195943" y="222259"/>
                  <a:pt x="391886" y="47758"/>
                  <a:pt x="692728" y="8833"/>
                </a:cubicBezTo>
                <a:cubicBezTo>
                  <a:pt x="993570" y="-30092"/>
                  <a:pt x="1399310" y="66560"/>
                  <a:pt x="1805050" y="163212"/>
                </a:cubicBezTo>
              </a:path>
            </a:pathLst>
          </a:custGeom>
          <a:noFill/>
          <a:ln w="28575">
            <a:solidFill>
              <a:srgbClr val="703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Forme libre : forme 5">
            <a:extLst>
              <a:ext uri="{FF2B5EF4-FFF2-40B4-BE49-F238E27FC236}">
                <a16:creationId xmlns:a16="http://schemas.microsoft.com/office/drawing/2014/main" id="{AECB247E-D50F-AC65-8989-044E055348D7}"/>
              </a:ext>
            </a:extLst>
          </p:cNvPr>
          <p:cNvSpPr/>
          <p:nvPr/>
        </p:nvSpPr>
        <p:spPr>
          <a:xfrm>
            <a:off x="6052826" y="4491837"/>
            <a:ext cx="2137558" cy="146466"/>
          </a:xfrm>
          <a:custGeom>
            <a:avLst/>
            <a:gdLst>
              <a:gd name="connsiteX0" fmla="*/ 0 w 2137558"/>
              <a:gd name="connsiteY0" fmla="*/ 146466 h 146466"/>
              <a:gd name="connsiteX1" fmla="*/ 969818 w 2137558"/>
              <a:gd name="connsiteY1" fmla="*/ 4 h 146466"/>
              <a:gd name="connsiteX2" fmla="*/ 2137558 w 2137558"/>
              <a:gd name="connsiteY2" fmla="*/ 142508 h 146466"/>
            </a:gdLst>
            <a:ahLst/>
            <a:cxnLst>
              <a:cxn ang="0">
                <a:pos x="connsiteX0" y="connsiteY0"/>
              </a:cxn>
              <a:cxn ang="0">
                <a:pos x="connsiteX1" y="connsiteY1"/>
              </a:cxn>
              <a:cxn ang="0">
                <a:pos x="connsiteX2" y="connsiteY2"/>
              </a:cxn>
            </a:cxnLst>
            <a:rect l="l" t="t" r="r" b="b"/>
            <a:pathLst>
              <a:path w="2137558" h="146466">
                <a:moveTo>
                  <a:pt x="0" y="146466"/>
                </a:moveTo>
                <a:cubicBezTo>
                  <a:pt x="306779" y="73565"/>
                  <a:pt x="613558" y="664"/>
                  <a:pt x="969818" y="4"/>
                </a:cubicBezTo>
                <a:cubicBezTo>
                  <a:pt x="1326078" y="-656"/>
                  <a:pt x="1731818" y="70926"/>
                  <a:pt x="2137558" y="142508"/>
                </a:cubicBezTo>
              </a:path>
            </a:pathLst>
          </a:custGeom>
          <a:noFill/>
          <a:ln w="28575">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7" name="Groupe 6">
            <a:extLst>
              <a:ext uri="{FF2B5EF4-FFF2-40B4-BE49-F238E27FC236}">
                <a16:creationId xmlns:a16="http://schemas.microsoft.com/office/drawing/2014/main" id="{4C5D0934-B398-DE80-9E2E-6B8A8A670CAC}"/>
              </a:ext>
            </a:extLst>
          </p:cNvPr>
          <p:cNvGrpSpPr/>
          <p:nvPr/>
        </p:nvGrpSpPr>
        <p:grpSpPr>
          <a:xfrm>
            <a:off x="2660140" y="1575457"/>
            <a:ext cx="1260000" cy="1666344"/>
            <a:chOff x="1044727" y="1575457"/>
            <a:chExt cx="1260000" cy="1666344"/>
          </a:xfrm>
        </p:grpSpPr>
        <p:sp>
          <p:nvSpPr>
            <p:cNvPr id="8" name="ZoneTexte 7">
              <a:extLst>
                <a:ext uri="{FF2B5EF4-FFF2-40B4-BE49-F238E27FC236}">
                  <a16:creationId xmlns:a16="http://schemas.microsoft.com/office/drawing/2014/main" id="{A6DED0EF-76A9-981B-F8A0-D09CB2560424}"/>
                </a:ext>
              </a:extLst>
            </p:cNvPr>
            <p:cNvSpPr txBox="1"/>
            <p:nvPr/>
          </p:nvSpPr>
          <p:spPr>
            <a:xfrm>
              <a:off x="1044727" y="1575457"/>
              <a:ext cx="1260000" cy="1666344"/>
            </a:xfrm>
            <a:prstGeom prst="roundRect">
              <a:avLst/>
            </a:prstGeom>
            <a:noFill/>
            <a:ln w="31750">
              <a:solidFill>
                <a:srgbClr val="00B0F0"/>
              </a:solidFill>
            </a:ln>
          </p:spPr>
          <p:txBody>
            <a:bodyPr wrap="square" tIns="216000" rtlCol="0" anchor="ctr" anchorCtr="0">
              <a:spAutoFit/>
            </a:bodyPr>
            <a:lstStyle/>
            <a:p>
              <a:pPr algn="r">
                <a:lnSpc>
                  <a:spcPts val="5020"/>
                </a:lnSpc>
              </a:pPr>
              <a:r>
                <a:rPr lang="fr-FR" sz="3600" b="1" dirty="0">
                  <a:solidFill>
                    <a:srgbClr val="00B0F0"/>
                  </a:solidFill>
                  <a:latin typeface="BelleAllureCE" panose="02000803000000000000" pitchFamily="2" charset="0"/>
                </a:rPr>
                <a:t>7</a:t>
              </a:r>
            </a:p>
            <a:p>
              <a:pPr algn="r">
                <a:lnSpc>
                  <a:spcPts val="5020"/>
                </a:lnSpc>
              </a:pPr>
              <a:r>
                <a:rPr lang="fr-FR" sz="3600" b="1" dirty="0">
                  <a:solidFill>
                    <a:srgbClr val="00B0F0"/>
                  </a:solidFill>
                  <a:latin typeface="BelleAllureCE" panose="02000803000000000000" pitchFamily="2" charset="0"/>
                </a:rPr>
                <a:t>2</a:t>
              </a:r>
            </a:p>
          </p:txBody>
        </p:sp>
        <p:pic>
          <p:nvPicPr>
            <p:cNvPr id="9" name="Image 8">
              <a:extLst>
                <a:ext uri="{FF2B5EF4-FFF2-40B4-BE49-F238E27FC236}">
                  <a16:creationId xmlns:a16="http://schemas.microsoft.com/office/drawing/2014/main" id="{5A59EF24-8FD1-C582-1DE4-41257BE72FA4}"/>
                </a:ext>
              </a:extLst>
            </p:cNvPr>
            <p:cNvPicPr>
              <a:picLocks noChangeAspect="1"/>
            </p:cNvPicPr>
            <p:nvPr/>
          </p:nvPicPr>
          <p:blipFill rotWithShape="1">
            <a:blip r:embed="rId4"/>
            <a:srcRect t="8159" r="45483" b="7208"/>
            <a:stretch/>
          </p:blipFill>
          <p:spPr>
            <a:xfrm>
              <a:off x="1114569" y="1750741"/>
              <a:ext cx="728305" cy="1336618"/>
            </a:xfrm>
            <a:prstGeom prst="rect">
              <a:avLst/>
            </a:prstGeom>
          </p:spPr>
        </p:pic>
      </p:grpSp>
      <p:pic>
        <p:nvPicPr>
          <p:cNvPr id="10" name="Image 9">
            <a:extLst>
              <a:ext uri="{FF2B5EF4-FFF2-40B4-BE49-F238E27FC236}">
                <a16:creationId xmlns:a16="http://schemas.microsoft.com/office/drawing/2014/main" id="{ECEFEE49-EE6E-FAEC-0690-F5CBAF10ADC1}"/>
              </a:ext>
            </a:extLst>
          </p:cNvPr>
          <p:cNvPicPr>
            <a:picLocks noChangeAspect="1"/>
          </p:cNvPicPr>
          <p:nvPr/>
        </p:nvPicPr>
        <p:blipFill>
          <a:blip r:embed="rId5"/>
          <a:srcRect t="13596" b="13650"/>
          <a:stretch>
            <a:fillRect/>
          </a:stretch>
        </p:blipFill>
        <p:spPr>
          <a:xfrm>
            <a:off x="5797858" y="46636"/>
            <a:ext cx="1038797" cy="755747"/>
          </a:xfrm>
          <a:prstGeom prst="rect">
            <a:avLst/>
          </a:prstGeom>
        </p:spPr>
      </p:pic>
      <p:sp>
        <p:nvSpPr>
          <p:cNvPr id="11" name="Titre 1">
            <a:extLst>
              <a:ext uri="{FF2B5EF4-FFF2-40B4-BE49-F238E27FC236}">
                <a16:creationId xmlns:a16="http://schemas.microsoft.com/office/drawing/2014/main" id="{AFF744C9-EF10-BCEC-5CEE-0A8F5997ABC7}"/>
              </a:ext>
            </a:extLst>
          </p:cNvPr>
          <p:cNvSpPr txBox="1">
            <a:spLocks/>
          </p:cNvSpPr>
          <p:nvPr/>
        </p:nvSpPr>
        <p:spPr>
          <a:xfrm>
            <a:off x="4787314" y="881697"/>
            <a:ext cx="2617372" cy="54133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A toi de jouer </a:t>
            </a:r>
          </a:p>
        </p:txBody>
      </p:sp>
    </p:spTree>
    <p:extLst>
      <p:ext uri="{BB962C8B-B14F-4D97-AF65-F5344CB8AC3E}">
        <p14:creationId xmlns:p14="http://schemas.microsoft.com/office/powerpoint/2010/main" val="1762738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 je recherche une partie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 : je recherche le tout</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Bulle narrative : ronde 7">
            <a:extLst>
              <a:ext uri="{FF2B5EF4-FFF2-40B4-BE49-F238E27FC236}">
                <a16:creationId xmlns:a16="http://schemas.microsoft.com/office/drawing/2014/main" id="{3D1F2013-6292-FDB3-0EA8-A242611A2F91}"/>
              </a:ext>
            </a:extLst>
          </p:cNvPr>
          <p:cNvSpPr/>
          <p:nvPr/>
        </p:nvSpPr>
        <p:spPr>
          <a:xfrm>
            <a:off x="814505" y="1999698"/>
            <a:ext cx="4320769" cy="2951943"/>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pPr>
              <a:lnSpc>
                <a:spcPts val="3380"/>
              </a:lnSpc>
              <a:spcAft>
                <a:spcPts val="800"/>
              </a:spcAft>
            </a:pPr>
            <a:r>
              <a:rPr lang="fr-FR" sz="2000" dirty="0">
                <a:solidFill>
                  <a:schemeClr val="tx1"/>
                </a:solidFill>
                <a:latin typeface="Arial" panose="020B0604020202020204" pitchFamily="34" charset="0"/>
                <a:cs typeface="Arial" panose="020B0604020202020204" pitchFamily="34" charset="0"/>
              </a:rPr>
              <a:t>Les enfants rangent les cahiers de la classe. Il y a </a:t>
            </a:r>
            <a:r>
              <a:rPr lang="fr-FR" sz="2000" b="1" dirty="0">
                <a:solidFill>
                  <a:schemeClr val="tx1"/>
                </a:solidFill>
                <a:latin typeface="BelleAllureCE" panose="02000803000000000000" pitchFamily="2" charset="0"/>
                <a:cs typeface="Arial" panose="020B0604020202020204" pitchFamily="34" charset="0"/>
              </a:rPr>
              <a:t>10</a:t>
            </a:r>
            <a:r>
              <a:rPr lang="fr-FR" sz="2000" dirty="0">
                <a:solidFill>
                  <a:schemeClr val="tx1"/>
                </a:solidFill>
                <a:latin typeface="Arial" panose="020B0604020202020204" pitchFamily="34" charset="0"/>
                <a:cs typeface="Arial" panose="020B0604020202020204" pitchFamily="34" charset="0"/>
              </a:rPr>
              <a:t> cahiers en tout. </a:t>
            </a:r>
            <a:r>
              <a:rPr lang="fr-FR" sz="2000" b="1" dirty="0">
                <a:solidFill>
                  <a:schemeClr val="tx1"/>
                </a:solidFill>
                <a:latin typeface="BelleAllureCE" panose="02000803000000000000" pitchFamily="2" charset="0"/>
                <a:cs typeface="Arial" panose="020B0604020202020204" pitchFamily="34" charset="0"/>
              </a:rPr>
              <a:t>5</a:t>
            </a:r>
            <a:r>
              <a:rPr lang="fr-FR" sz="2000" b="1" dirty="0">
                <a:solidFill>
                  <a:schemeClr val="tx1"/>
                </a:solidFill>
                <a:latin typeface="Arial" panose="020B0604020202020204" pitchFamily="34" charset="0"/>
                <a:cs typeface="Arial" panose="020B0604020202020204" pitchFamily="34" charset="0"/>
              </a:rPr>
              <a:t> </a:t>
            </a:r>
            <a:r>
              <a:rPr lang="fr-FR" sz="2000" dirty="0">
                <a:solidFill>
                  <a:schemeClr val="tx1"/>
                </a:solidFill>
                <a:latin typeface="Arial" panose="020B0604020202020204" pitchFamily="34" charset="0"/>
                <a:cs typeface="Arial" panose="020B0604020202020204" pitchFamily="34" charset="0"/>
              </a:rPr>
              <a:t>cahiers sont rouges et les autres sont bleus.</a:t>
            </a:r>
          </a:p>
          <a:p>
            <a:pPr>
              <a:lnSpc>
                <a:spcPts val="3380"/>
              </a:lnSpc>
              <a:spcAft>
                <a:spcPts val="800"/>
              </a:spcAft>
            </a:pPr>
            <a:r>
              <a:rPr lang="fr-FR" sz="2000" b="1" dirty="0">
                <a:solidFill>
                  <a:schemeClr val="tx1"/>
                </a:solidFill>
                <a:latin typeface="Arial" panose="020B0604020202020204" pitchFamily="34" charset="0"/>
                <a:cs typeface="Arial" panose="020B0604020202020204" pitchFamily="34" charset="0"/>
              </a:rPr>
              <a:t>Combien de cahiers bleus </a:t>
            </a:r>
            <a:br>
              <a:rPr lang="fr-FR" sz="2000" b="1" dirty="0">
                <a:solidFill>
                  <a:schemeClr val="tx1"/>
                </a:solidFill>
                <a:latin typeface="Arial" panose="020B0604020202020204" pitchFamily="34" charset="0"/>
                <a:cs typeface="Arial" panose="020B0604020202020204" pitchFamily="34" charset="0"/>
              </a:rPr>
            </a:br>
            <a:r>
              <a:rPr lang="fr-FR" sz="2000" b="1" dirty="0">
                <a:solidFill>
                  <a:schemeClr val="tx1"/>
                </a:solidFill>
                <a:latin typeface="Arial" panose="020B0604020202020204" pitchFamily="34" charset="0"/>
                <a:cs typeface="Arial" panose="020B0604020202020204" pitchFamily="34" charset="0"/>
              </a:rPr>
              <a:t>y a-t-il ? </a:t>
            </a:r>
          </a:p>
        </p:txBody>
      </p:sp>
      <p:cxnSp>
        <p:nvCxnSpPr>
          <p:cNvPr id="6" name="Connecteur droit 5">
            <a:extLst>
              <a:ext uri="{FF2B5EF4-FFF2-40B4-BE49-F238E27FC236}">
                <a16:creationId xmlns:a16="http://schemas.microsoft.com/office/drawing/2014/main" id="{93740187-211E-C653-6EA3-C74677AC89F6}"/>
              </a:ext>
            </a:extLst>
          </p:cNvPr>
          <p:cNvCxnSpPr>
            <a:cxnSpLocks/>
          </p:cNvCxnSpPr>
          <p:nvPr/>
        </p:nvCxnSpPr>
        <p:spPr>
          <a:xfrm>
            <a:off x="6096000" y="2130458"/>
            <a:ext cx="0" cy="4298622"/>
          </a:xfrm>
          <a:prstGeom prst="line">
            <a:avLst/>
          </a:prstGeom>
          <a:ln w="57150"/>
        </p:spPr>
        <p:style>
          <a:lnRef idx="1">
            <a:schemeClr val="dk1"/>
          </a:lnRef>
          <a:fillRef idx="0">
            <a:schemeClr val="dk1"/>
          </a:fillRef>
          <a:effectRef idx="0">
            <a:schemeClr val="dk1"/>
          </a:effectRef>
          <a:fontRef idx="minor">
            <a:schemeClr val="tx1"/>
          </a:fontRef>
        </p:style>
      </p:cxnSp>
      <p:sp>
        <p:nvSpPr>
          <p:cNvPr id="11" name="Bulle narrative : ronde 7">
            <a:extLst>
              <a:ext uri="{FF2B5EF4-FFF2-40B4-BE49-F238E27FC236}">
                <a16:creationId xmlns:a16="http://schemas.microsoft.com/office/drawing/2014/main" id="{E4C4F497-BD74-AAC3-33D3-EBDF0A677AF3}"/>
              </a:ext>
            </a:extLst>
          </p:cNvPr>
          <p:cNvSpPr/>
          <p:nvPr/>
        </p:nvSpPr>
        <p:spPr>
          <a:xfrm>
            <a:off x="7056727" y="2444543"/>
            <a:ext cx="4303160" cy="1504739"/>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pPr>
              <a:lnSpc>
                <a:spcPts val="3380"/>
              </a:lnSpc>
              <a:spcAft>
                <a:spcPts val="800"/>
              </a:spcAft>
            </a:pPr>
            <a:r>
              <a:rPr lang="fr-FR" sz="2000" dirty="0">
                <a:solidFill>
                  <a:schemeClr val="tx1"/>
                </a:solidFill>
                <a:latin typeface="Arial" panose="020B0604020202020204" pitchFamily="34" charset="0"/>
                <a:cs typeface="Arial" panose="020B0604020202020204" pitchFamily="34" charset="0"/>
              </a:rPr>
              <a:t>Je lance les dés. Il y a </a:t>
            </a:r>
            <a:r>
              <a:rPr lang="fr-FR" sz="2000" b="1" dirty="0">
                <a:solidFill>
                  <a:schemeClr val="tx1"/>
                </a:solidFill>
                <a:latin typeface="BelleAllureCE" panose="02000803000000000000" pitchFamily="2" charset="0"/>
                <a:cs typeface="Arial" panose="020B0604020202020204" pitchFamily="34" charset="0"/>
              </a:rPr>
              <a:t>4</a:t>
            </a:r>
            <a:r>
              <a:rPr lang="fr-FR" sz="2000" dirty="0">
                <a:solidFill>
                  <a:schemeClr val="tx1"/>
                </a:solidFill>
                <a:latin typeface="Arial" panose="020B0604020202020204" pitchFamily="34" charset="0"/>
                <a:cs typeface="Arial" panose="020B0604020202020204" pitchFamily="34" charset="0"/>
              </a:rPr>
              <a:t> dés et chaque dé fait </a:t>
            </a:r>
            <a:r>
              <a:rPr lang="fr-FR" sz="2000" b="1" dirty="0">
                <a:solidFill>
                  <a:schemeClr val="tx1"/>
                </a:solidFill>
                <a:latin typeface="BelleAllureCE" panose="02000803000000000000" pitchFamily="2" charset="0"/>
                <a:cs typeface="Arial" panose="020B0604020202020204" pitchFamily="34" charset="0"/>
              </a:rPr>
              <a:t>5</a:t>
            </a:r>
            <a:r>
              <a:rPr lang="fr-FR" sz="2000" dirty="0">
                <a:solidFill>
                  <a:schemeClr val="tx1"/>
                </a:solidFill>
                <a:latin typeface="Arial" panose="020B0604020202020204" pitchFamily="34" charset="0"/>
                <a:cs typeface="Arial" panose="020B0604020202020204" pitchFamily="34" charset="0"/>
              </a:rPr>
              <a:t>.</a:t>
            </a:r>
          </a:p>
          <a:p>
            <a:pPr>
              <a:lnSpc>
                <a:spcPts val="3380"/>
              </a:lnSpc>
              <a:spcAft>
                <a:spcPts val="800"/>
              </a:spcAft>
            </a:pPr>
            <a:r>
              <a:rPr lang="fr-FR" sz="2000" b="1" dirty="0">
                <a:solidFill>
                  <a:schemeClr val="tx1"/>
                </a:solidFill>
                <a:latin typeface="Arial" panose="020B0604020202020204" pitchFamily="34" charset="0"/>
                <a:cs typeface="Arial" panose="020B0604020202020204" pitchFamily="34" charset="0"/>
              </a:rPr>
              <a:t>Quel est le total des dés ? </a:t>
            </a:r>
          </a:p>
        </p:txBody>
      </p:sp>
      <p:pic>
        <p:nvPicPr>
          <p:cNvPr id="2" name="Image 1" descr="Une image contenant texte, ordinateur portable, Rectangle, conception&#10;&#10;Description générée automatiquement">
            <a:extLst>
              <a:ext uri="{FF2B5EF4-FFF2-40B4-BE49-F238E27FC236}">
                <a16:creationId xmlns:a16="http://schemas.microsoft.com/office/drawing/2014/main" id="{950180E3-8F79-8E76-96C3-5DDBAAC7D92D}"/>
              </a:ext>
            </a:extLst>
          </p:cNvPr>
          <p:cNvPicPr>
            <a:picLocks noChangeAspect="1"/>
          </p:cNvPicPr>
          <p:nvPr/>
        </p:nvPicPr>
        <p:blipFill>
          <a:blip r:embed="rId2"/>
          <a:srcRect l="42279" t="9710" r="14304" b="14552"/>
          <a:stretch/>
        </p:blipFill>
        <p:spPr>
          <a:xfrm rot="865299">
            <a:off x="2622270" y="5205643"/>
            <a:ext cx="865346" cy="1006607"/>
          </a:xfrm>
          <a:prstGeom prst="rect">
            <a:avLst/>
          </a:prstGeom>
        </p:spPr>
      </p:pic>
      <p:pic>
        <p:nvPicPr>
          <p:cNvPr id="13" name="Image 12" descr="Une image contenant dé, Jeu de dé, Jeux, Jeu de table&#10;&#10;Description générée automatiquement">
            <a:extLst>
              <a:ext uri="{FF2B5EF4-FFF2-40B4-BE49-F238E27FC236}">
                <a16:creationId xmlns:a16="http://schemas.microsoft.com/office/drawing/2014/main" id="{713F63E5-74D9-D1DA-D1FF-C6D41D9DFF6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514011" y="4659998"/>
            <a:ext cx="1506082" cy="1380170"/>
          </a:xfrm>
          <a:prstGeom prst="rect">
            <a:avLst/>
          </a:prstGeom>
        </p:spPr>
      </p:pic>
      <p:pic>
        <p:nvPicPr>
          <p:cNvPr id="4" name="Image 3">
            <a:extLst>
              <a:ext uri="{FF2B5EF4-FFF2-40B4-BE49-F238E27FC236}">
                <a16:creationId xmlns:a16="http://schemas.microsoft.com/office/drawing/2014/main" id="{D7F67971-5D05-E4B6-45D0-867A15A5360F}"/>
              </a:ext>
            </a:extLst>
          </p:cNvPr>
          <p:cNvPicPr>
            <a:picLocks noChangeAspect="1"/>
          </p:cNvPicPr>
          <p:nvPr/>
        </p:nvPicPr>
        <p:blipFill>
          <a:blip r:embed="rId4"/>
          <a:srcRect t="13596" b="13650"/>
          <a:stretch>
            <a:fillRect/>
          </a:stretch>
        </p:blipFill>
        <p:spPr>
          <a:xfrm>
            <a:off x="5437808" y="157002"/>
            <a:ext cx="1038797" cy="755747"/>
          </a:xfrm>
          <a:prstGeom prst="rect">
            <a:avLst/>
          </a:prstGeom>
        </p:spPr>
      </p:pic>
      <p:sp>
        <p:nvSpPr>
          <p:cNvPr id="12" name="Shape 105">
            <a:extLst>
              <a:ext uri="{FF2B5EF4-FFF2-40B4-BE49-F238E27FC236}">
                <a16:creationId xmlns:a16="http://schemas.microsoft.com/office/drawing/2014/main" id="{9B0F19B4-1743-928B-8191-D3193F7E16E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91B7E60E-8A83-FD2E-3BAE-2AD7DF2E2F51}"/>
              </a:ext>
            </a:extLst>
          </p:cNvPr>
          <p:cNvSpPr txBox="1"/>
          <p:nvPr/>
        </p:nvSpPr>
        <p:spPr>
          <a:xfrm>
            <a:off x="3054943" y="1149053"/>
            <a:ext cx="6082114" cy="584775"/>
          </a:xfrm>
          <a:prstGeom prst="rect">
            <a:avLst/>
          </a:prstGeom>
          <a:noFill/>
        </p:spPr>
        <p:txBody>
          <a:bodyPr wrap="none" rtlCol="0">
            <a:spAutoFit/>
          </a:bodyPr>
          <a:lstStyle/>
          <a:p>
            <a:r>
              <a:rPr lang="fr-FR" sz="3200" dirty="0">
                <a:latin typeface="Arial" panose="020B0604020202020204" pitchFamily="34" charset="0"/>
                <a:cs typeface="Arial" panose="020B0604020202020204" pitchFamily="34" charset="0"/>
              </a:rPr>
              <a:t>Cherche la solution au problème</a:t>
            </a:r>
            <a:endParaRPr lang="fr-FR" sz="3200" dirty="0"/>
          </a:p>
        </p:txBody>
      </p:sp>
    </p:spTree>
    <p:extLst>
      <p:ext uri="{BB962C8B-B14F-4D97-AF65-F5344CB8AC3E}">
        <p14:creationId xmlns:p14="http://schemas.microsoft.com/office/powerpoint/2010/main" val="886547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A96990-F658-6FB7-69F9-3FC4EC91F302}"/>
            </a:ext>
          </a:extLst>
        </p:cNvPr>
        <p:cNvGrpSpPr/>
        <p:nvPr/>
      </p:nvGrpSpPr>
      <p:grpSpPr>
        <a:xfrm>
          <a:off x="0" y="0"/>
          <a:ext cx="0" cy="0"/>
          <a:chOff x="0" y="0"/>
          <a:chExt cx="0" cy="0"/>
        </a:xfrm>
      </p:grpSpPr>
      <p:sp>
        <p:nvSpPr>
          <p:cNvPr id="8" name="Bulle narrative : ronde 7">
            <a:extLst>
              <a:ext uri="{FF2B5EF4-FFF2-40B4-BE49-F238E27FC236}">
                <a16:creationId xmlns:a16="http://schemas.microsoft.com/office/drawing/2014/main" id="{B7DC3F73-AEB3-ADD0-1242-0C9682D24E82}"/>
              </a:ext>
            </a:extLst>
          </p:cNvPr>
          <p:cNvSpPr/>
          <p:nvPr/>
        </p:nvSpPr>
        <p:spPr>
          <a:xfrm>
            <a:off x="762098" y="2055152"/>
            <a:ext cx="4320769" cy="1987140"/>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pPr>
              <a:lnSpc>
                <a:spcPts val="3380"/>
              </a:lnSpc>
              <a:spcAft>
                <a:spcPts val="800"/>
              </a:spcAft>
            </a:pPr>
            <a:r>
              <a:rPr lang="fr-FR" sz="2000" dirty="0">
                <a:solidFill>
                  <a:schemeClr val="tx1"/>
                </a:solidFill>
                <a:latin typeface="Arial" panose="020B0604020202020204" pitchFamily="34" charset="0"/>
                <a:cs typeface="Arial" panose="020B0604020202020204" pitchFamily="34" charset="0"/>
              </a:rPr>
              <a:t>Dans l’étagère, il y a </a:t>
            </a:r>
            <a:r>
              <a:rPr lang="fr-FR" sz="2000" b="1" dirty="0">
                <a:solidFill>
                  <a:schemeClr val="tx1"/>
                </a:solidFill>
                <a:latin typeface="BelleAllureCE" panose="02000803000000000000" pitchFamily="2" charset="0"/>
                <a:cs typeface="Arial" panose="020B0604020202020204" pitchFamily="34" charset="0"/>
              </a:rPr>
              <a:t>9</a:t>
            </a:r>
            <a:r>
              <a:rPr lang="fr-FR" sz="2000" dirty="0">
                <a:solidFill>
                  <a:schemeClr val="tx1"/>
                </a:solidFill>
                <a:latin typeface="Arial" panose="020B0604020202020204" pitchFamily="34" charset="0"/>
                <a:cs typeface="Arial" panose="020B0604020202020204" pitchFamily="34" charset="0"/>
              </a:rPr>
              <a:t> livres : </a:t>
            </a:r>
            <a:br>
              <a:rPr lang="fr-FR" sz="2000" dirty="0">
                <a:solidFill>
                  <a:schemeClr val="tx1"/>
                </a:solidFill>
                <a:latin typeface="Arial" panose="020B0604020202020204" pitchFamily="34" charset="0"/>
                <a:cs typeface="Arial" panose="020B0604020202020204" pitchFamily="34" charset="0"/>
              </a:rPr>
            </a:br>
            <a:r>
              <a:rPr lang="fr-FR" sz="2000" b="1" dirty="0">
                <a:solidFill>
                  <a:schemeClr val="tx1"/>
                </a:solidFill>
                <a:latin typeface="BelleAllureCE" panose="02000803000000000000" pitchFamily="2" charset="0"/>
                <a:cs typeface="Arial" panose="020B0604020202020204" pitchFamily="34" charset="0"/>
              </a:rPr>
              <a:t>4</a:t>
            </a:r>
            <a:r>
              <a:rPr lang="fr-FR" sz="2000" dirty="0">
                <a:solidFill>
                  <a:schemeClr val="tx1"/>
                </a:solidFill>
                <a:latin typeface="Arial" panose="020B0604020202020204" pitchFamily="34" charset="0"/>
                <a:cs typeface="Arial" panose="020B0604020202020204" pitchFamily="34" charset="0"/>
              </a:rPr>
              <a:t> bandes dessinées et des albums. </a:t>
            </a:r>
          </a:p>
          <a:p>
            <a:pPr>
              <a:lnSpc>
                <a:spcPts val="3380"/>
              </a:lnSpc>
              <a:spcAft>
                <a:spcPts val="800"/>
              </a:spcAft>
            </a:pPr>
            <a:r>
              <a:rPr lang="fr-FR" sz="2000" b="1" dirty="0">
                <a:solidFill>
                  <a:schemeClr val="tx1"/>
                </a:solidFill>
                <a:latin typeface="Arial" panose="020B0604020202020204" pitchFamily="34" charset="0"/>
                <a:cs typeface="Arial" panose="020B0604020202020204" pitchFamily="34" charset="0"/>
              </a:rPr>
              <a:t>Combien d’albums y a-t-il ? </a:t>
            </a:r>
          </a:p>
        </p:txBody>
      </p:sp>
      <p:cxnSp>
        <p:nvCxnSpPr>
          <p:cNvPr id="6" name="Connecteur droit 5">
            <a:extLst>
              <a:ext uri="{FF2B5EF4-FFF2-40B4-BE49-F238E27FC236}">
                <a16:creationId xmlns:a16="http://schemas.microsoft.com/office/drawing/2014/main" id="{042475CB-CC5F-8FC0-1254-6C7A31631FA5}"/>
              </a:ext>
            </a:extLst>
          </p:cNvPr>
          <p:cNvCxnSpPr>
            <a:cxnSpLocks/>
          </p:cNvCxnSpPr>
          <p:nvPr/>
        </p:nvCxnSpPr>
        <p:spPr>
          <a:xfrm>
            <a:off x="6096000" y="2130458"/>
            <a:ext cx="0" cy="4298622"/>
          </a:xfrm>
          <a:prstGeom prst="line">
            <a:avLst/>
          </a:prstGeom>
          <a:ln w="57150"/>
        </p:spPr>
        <p:style>
          <a:lnRef idx="1">
            <a:schemeClr val="dk1"/>
          </a:lnRef>
          <a:fillRef idx="0">
            <a:schemeClr val="dk1"/>
          </a:fillRef>
          <a:effectRef idx="0">
            <a:schemeClr val="dk1"/>
          </a:effectRef>
          <a:fontRef idx="minor">
            <a:schemeClr val="tx1"/>
          </a:fontRef>
        </p:style>
      </p:cxnSp>
      <p:sp>
        <p:nvSpPr>
          <p:cNvPr id="11" name="Bulle narrative : ronde 7">
            <a:extLst>
              <a:ext uri="{FF2B5EF4-FFF2-40B4-BE49-F238E27FC236}">
                <a16:creationId xmlns:a16="http://schemas.microsoft.com/office/drawing/2014/main" id="{8E25FEA4-1FAC-F3A2-3E1F-A7EF0D3CC200}"/>
              </a:ext>
            </a:extLst>
          </p:cNvPr>
          <p:cNvSpPr/>
          <p:nvPr/>
        </p:nvSpPr>
        <p:spPr>
          <a:xfrm>
            <a:off x="6774734" y="1999179"/>
            <a:ext cx="4303160" cy="2043113"/>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r>
              <a:rPr lang="fr-FR" sz="2000" dirty="0">
                <a:solidFill>
                  <a:schemeClr val="tx1"/>
                </a:solidFill>
              </a:rPr>
              <a:t>Dans le parking, il y a 10 places par rangées. </a:t>
            </a:r>
          </a:p>
          <a:p>
            <a:r>
              <a:rPr lang="fr-FR" sz="2000" dirty="0">
                <a:solidFill>
                  <a:schemeClr val="tx1"/>
                </a:solidFill>
              </a:rPr>
              <a:t>Il y a 5 rangées dans le parking.</a:t>
            </a:r>
          </a:p>
          <a:p>
            <a:r>
              <a:rPr lang="fr-FR" sz="2000" dirty="0">
                <a:solidFill>
                  <a:schemeClr val="tx1"/>
                </a:solidFill>
              </a:rPr>
              <a:t> </a:t>
            </a:r>
          </a:p>
          <a:p>
            <a:r>
              <a:rPr lang="fr-FR" sz="2000" b="1" dirty="0">
                <a:solidFill>
                  <a:schemeClr val="tx1"/>
                </a:solidFill>
              </a:rPr>
              <a:t>Trouve le nombre de places total </a:t>
            </a:r>
          </a:p>
          <a:p>
            <a:r>
              <a:rPr lang="fr-FR" sz="2000" b="1" dirty="0">
                <a:solidFill>
                  <a:schemeClr val="tx1"/>
                </a:solidFill>
              </a:rPr>
              <a:t>du parking. </a:t>
            </a:r>
            <a:endParaRPr lang="fr-FR" sz="2000" b="1" dirty="0"/>
          </a:p>
        </p:txBody>
      </p:sp>
      <p:pic>
        <p:nvPicPr>
          <p:cNvPr id="4" name="Image 3" descr="Une image contenant arbre, habits, plein air, personne&#10;&#10;Description générée automatiquement">
            <a:extLst>
              <a:ext uri="{FF2B5EF4-FFF2-40B4-BE49-F238E27FC236}">
                <a16:creationId xmlns:a16="http://schemas.microsoft.com/office/drawing/2014/main" id="{A26F64B0-C788-B041-15A1-2F2A3D14B25B}"/>
              </a:ext>
            </a:extLst>
          </p:cNvPr>
          <p:cNvPicPr>
            <a:picLocks noChangeAspect="1"/>
          </p:cNvPicPr>
          <p:nvPr/>
        </p:nvPicPr>
        <p:blipFill>
          <a:blip r:embed="rId2"/>
          <a:stretch>
            <a:fillRect/>
          </a:stretch>
        </p:blipFill>
        <p:spPr>
          <a:xfrm>
            <a:off x="1745244" y="4708961"/>
            <a:ext cx="2354475" cy="1569650"/>
          </a:xfrm>
          <a:prstGeom prst="rect">
            <a:avLst/>
          </a:prstGeom>
        </p:spPr>
      </p:pic>
      <p:pic>
        <p:nvPicPr>
          <p:cNvPr id="12" name="Image 11" descr="Une image contenant véhicule, Véhicule terrestre, roue, pneu&#10;&#10;Description générée automatiquement">
            <a:extLst>
              <a:ext uri="{FF2B5EF4-FFF2-40B4-BE49-F238E27FC236}">
                <a16:creationId xmlns:a16="http://schemas.microsoft.com/office/drawing/2014/main" id="{AAA2D218-0D8B-6513-E77F-A2C58F2292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78922" y="4662191"/>
            <a:ext cx="2494784" cy="1663190"/>
          </a:xfrm>
          <a:prstGeom prst="rect">
            <a:avLst/>
          </a:prstGeom>
        </p:spPr>
      </p:pic>
      <p:sp>
        <p:nvSpPr>
          <p:cNvPr id="2" name="Shape 105">
            <a:extLst>
              <a:ext uri="{FF2B5EF4-FFF2-40B4-BE49-F238E27FC236}">
                <a16:creationId xmlns:a16="http://schemas.microsoft.com/office/drawing/2014/main" id="{476A4153-D090-7B2B-2F4C-73A7B4EC8C0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FCE09DA7-A982-586F-1741-903A584531B7}"/>
              </a:ext>
            </a:extLst>
          </p:cNvPr>
          <p:cNvSpPr txBox="1"/>
          <p:nvPr/>
        </p:nvSpPr>
        <p:spPr>
          <a:xfrm>
            <a:off x="3054943" y="1149053"/>
            <a:ext cx="6082114" cy="584775"/>
          </a:xfrm>
          <a:prstGeom prst="rect">
            <a:avLst/>
          </a:prstGeom>
          <a:noFill/>
        </p:spPr>
        <p:txBody>
          <a:bodyPr wrap="none" rtlCol="0">
            <a:spAutoFit/>
          </a:bodyPr>
          <a:lstStyle/>
          <a:p>
            <a:r>
              <a:rPr lang="fr-FR" sz="3200" dirty="0">
                <a:latin typeface="Arial" panose="020B0604020202020204" pitchFamily="34" charset="0"/>
                <a:cs typeface="Arial" panose="020B0604020202020204" pitchFamily="34" charset="0"/>
              </a:rPr>
              <a:t>Cherche la solution au problème</a:t>
            </a:r>
            <a:endParaRPr lang="fr-FR" sz="3200" dirty="0"/>
          </a:p>
        </p:txBody>
      </p:sp>
      <p:pic>
        <p:nvPicPr>
          <p:cNvPr id="7" name="Image 6">
            <a:extLst>
              <a:ext uri="{FF2B5EF4-FFF2-40B4-BE49-F238E27FC236}">
                <a16:creationId xmlns:a16="http://schemas.microsoft.com/office/drawing/2014/main" id="{5AE5BDC7-6030-F6C8-2B89-112DB74934CC}"/>
              </a:ext>
            </a:extLst>
          </p:cNvPr>
          <p:cNvPicPr>
            <a:picLocks noChangeAspect="1"/>
          </p:cNvPicPr>
          <p:nvPr/>
        </p:nvPicPr>
        <p:blipFill>
          <a:blip r:embed="rId4"/>
          <a:srcRect t="13596" b="13650"/>
          <a:stretch>
            <a:fillRect/>
          </a:stretch>
        </p:blipFill>
        <p:spPr>
          <a:xfrm>
            <a:off x="5437808" y="157002"/>
            <a:ext cx="1038797" cy="755747"/>
          </a:xfrm>
          <a:prstGeom prst="rect">
            <a:avLst/>
          </a:prstGeom>
        </p:spPr>
      </p:pic>
    </p:spTree>
    <p:extLst>
      <p:ext uri="{BB962C8B-B14F-4D97-AF65-F5344CB8AC3E}">
        <p14:creationId xmlns:p14="http://schemas.microsoft.com/office/powerpoint/2010/main" val="22857784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6149BB-260F-373C-8E00-BF36CEAC0EC5}"/>
            </a:ext>
          </a:extLst>
        </p:cNvPr>
        <p:cNvGrpSpPr/>
        <p:nvPr/>
      </p:nvGrpSpPr>
      <p:grpSpPr>
        <a:xfrm>
          <a:off x="0" y="0"/>
          <a:ext cx="0" cy="0"/>
          <a:chOff x="0" y="0"/>
          <a:chExt cx="0" cy="0"/>
        </a:xfrm>
      </p:grpSpPr>
      <p:sp>
        <p:nvSpPr>
          <p:cNvPr id="8" name="Bulle narrative : ronde 7">
            <a:extLst>
              <a:ext uri="{FF2B5EF4-FFF2-40B4-BE49-F238E27FC236}">
                <a16:creationId xmlns:a16="http://schemas.microsoft.com/office/drawing/2014/main" id="{033CDECE-AE46-7A1D-CF39-17552D7C52D9}"/>
              </a:ext>
            </a:extLst>
          </p:cNvPr>
          <p:cNvSpPr/>
          <p:nvPr/>
        </p:nvSpPr>
        <p:spPr>
          <a:xfrm>
            <a:off x="621677" y="2220462"/>
            <a:ext cx="4320769" cy="1504739"/>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pPr>
              <a:lnSpc>
                <a:spcPts val="3380"/>
              </a:lnSpc>
              <a:spcAft>
                <a:spcPts val="800"/>
              </a:spcAft>
            </a:pPr>
            <a:r>
              <a:rPr lang="fr-FR" sz="2000" dirty="0">
                <a:solidFill>
                  <a:schemeClr val="tx1"/>
                </a:solidFill>
                <a:latin typeface="Arial" panose="020B0604020202020204" pitchFamily="34" charset="0"/>
                <a:cs typeface="Arial" panose="020B0604020202020204" pitchFamily="34" charset="0"/>
              </a:rPr>
              <a:t>J’ai cueilli </a:t>
            </a:r>
            <a:r>
              <a:rPr lang="fr-FR" sz="2000" b="1" dirty="0">
                <a:solidFill>
                  <a:schemeClr val="tx1"/>
                </a:solidFill>
                <a:latin typeface="BelleAllureCE" panose="02000803000000000000" pitchFamily="2" charset="0"/>
                <a:cs typeface="Arial" panose="020B0604020202020204" pitchFamily="34" charset="0"/>
              </a:rPr>
              <a:t>10</a:t>
            </a:r>
            <a:r>
              <a:rPr lang="fr-FR" sz="2000" b="1" dirty="0">
                <a:solidFill>
                  <a:schemeClr val="tx1"/>
                </a:solidFill>
                <a:latin typeface="Arial" panose="020B0604020202020204" pitchFamily="34" charset="0"/>
                <a:cs typeface="Arial" panose="020B0604020202020204" pitchFamily="34" charset="0"/>
              </a:rPr>
              <a:t> </a:t>
            </a:r>
            <a:r>
              <a:rPr lang="fr-FR" sz="2000" dirty="0">
                <a:solidFill>
                  <a:schemeClr val="tx1"/>
                </a:solidFill>
                <a:latin typeface="Arial" panose="020B0604020202020204" pitchFamily="34" charset="0"/>
                <a:cs typeface="Arial" panose="020B0604020202020204" pitchFamily="34" charset="0"/>
              </a:rPr>
              <a:t>fruits en tout : il y a </a:t>
            </a:r>
            <a:r>
              <a:rPr lang="fr-FR" sz="2000" b="1" dirty="0">
                <a:solidFill>
                  <a:schemeClr val="tx1"/>
                </a:solidFill>
                <a:latin typeface="BelleAllureCE" panose="02000803000000000000" pitchFamily="2" charset="0"/>
                <a:cs typeface="Arial" panose="020B0604020202020204" pitchFamily="34" charset="0"/>
              </a:rPr>
              <a:t>7</a:t>
            </a:r>
            <a:r>
              <a:rPr lang="fr-FR" sz="2000" dirty="0">
                <a:solidFill>
                  <a:schemeClr val="tx1"/>
                </a:solidFill>
                <a:latin typeface="Arial" panose="020B0604020202020204" pitchFamily="34" charset="0"/>
                <a:cs typeface="Arial" panose="020B0604020202020204" pitchFamily="34" charset="0"/>
              </a:rPr>
              <a:t> framboises et des fraises. </a:t>
            </a:r>
          </a:p>
          <a:p>
            <a:pPr>
              <a:lnSpc>
                <a:spcPts val="3380"/>
              </a:lnSpc>
              <a:spcAft>
                <a:spcPts val="800"/>
              </a:spcAft>
            </a:pPr>
            <a:r>
              <a:rPr lang="fr-FR" sz="2000" b="1" dirty="0">
                <a:solidFill>
                  <a:schemeClr val="tx1"/>
                </a:solidFill>
                <a:latin typeface="Arial" panose="020B0604020202020204" pitchFamily="34" charset="0"/>
                <a:cs typeface="Arial" panose="020B0604020202020204" pitchFamily="34" charset="0"/>
              </a:rPr>
              <a:t>Combien de fraises y a-t-il ? </a:t>
            </a:r>
          </a:p>
        </p:txBody>
      </p:sp>
      <p:cxnSp>
        <p:nvCxnSpPr>
          <p:cNvPr id="6" name="Connecteur droit 5">
            <a:extLst>
              <a:ext uri="{FF2B5EF4-FFF2-40B4-BE49-F238E27FC236}">
                <a16:creationId xmlns:a16="http://schemas.microsoft.com/office/drawing/2014/main" id="{10FFCC55-8F75-5EDA-7E4C-F46B864C7A2E}"/>
              </a:ext>
            </a:extLst>
          </p:cNvPr>
          <p:cNvCxnSpPr>
            <a:cxnSpLocks/>
          </p:cNvCxnSpPr>
          <p:nvPr/>
        </p:nvCxnSpPr>
        <p:spPr>
          <a:xfrm>
            <a:off x="6096000" y="2130458"/>
            <a:ext cx="0" cy="4298622"/>
          </a:xfrm>
          <a:prstGeom prst="line">
            <a:avLst/>
          </a:prstGeom>
          <a:ln w="57150"/>
        </p:spPr>
        <p:style>
          <a:lnRef idx="1">
            <a:schemeClr val="dk1"/>
          </a:lnRef>
          <a:fillRef idx="0">
            <a:schemeClr val="dk1"/>
          </a:fillRef>
          <a:effectRef idx="0">
            <a:schemeClr val="dk1"/>
          </a:effectRef>
          <a:fontRef idx="minor">
            <a:schemeClr val="tx1"/>
          </a:fontRef>
        </p:style>
      </p:cxnSp>
      <p:sp>
        <p:nvSpPr>
          <p:cNvPr id="11" name="Bulle narrative : ronde 7">
            <a:extLst>
              <a:ext uri="{FF2B5EF4-FFF2-40B4-BE49-F238E27FC236}">
                <a16:creationId xmlns:a16="http://schemas.microsoft.com/office/drawing/2014/main" id="{4BB30A3C-F6E6-1CE6-2E0A-AA949EC18FF2}"/>
              </a:ext>
            </a:extLst>
          </p:cNvPr>
          <p:cNvSpPr/>
          <p:nvPr/>
        </p:nvSpPr>
        <p:spPr>
          <a:xfrm>
            <a:off x="7423281" y="2091471"/>
            <a:ext cx="4303160" cy="1702594"/>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r>
              <a:rPr lang="fr-FR" sz="2000" dirty="0">
                <a:solidFill>
                  <a:schemeClr val="tx1"/>
                </a:solidFill>
              </a:rPr>
              <a:t>Dans l’école, il y a 4 classes </a:t>
            </a:r>
          </a:p>
          <a:p>
            <a:r>
              <a:rPr lang="fr-FR" sz="2000" dirty="0">
                <a:solidFill>
                  <a:schemeClr val="tx1"/>
                </a:solidFill>
              </a:rPr>
              <a:t>de 20 élèves. </a:t>
            </a:r>
          </a:p>
          <a:p>
            <a:endParaRPr lang="fr-FR" sz="2000" dirty="0">
              <a:solidFill>
                <a:schemeClr val="tx1"/>
              </a:solidFill>
            </a:endParaRPr>
          </a:p>
          <a:p>
            <a:r>
              <a:rPr lang="fr-FR" sz="2000" b="1" dirty="0">
                <a:solidFill>
                  <a:schemeClr val="tx1"/>
                </a:solidFill>
              </a:rPr>
              <a:t>Combien y a-t-il d’élèves dans l’école ? </a:t>
            </a:r>
            <a:endParaRPr lang="fr-FR" sz="2000" b="1" dirty="0"/>
          </a:p>
        </p:txBody>
      </p:sp>
      <p:pic>
        <p:nvPicPr>
          <p:cNvPr id="2" name="Image 1" descr="Une image contenant fruit, baie, fraise, Aliments naturels&#10;&#10;Description générée automatiquement">
            <a:extLst>
              <a:ext uri="{FF2B5EF4-FFF2-40B4-BE49-F238E27FC236}">
                <a16:creationId xmlns:a16="http://schemas.microsoft.com/office/drawing/2014/main" id="{3E0AEDB1-583E-DE88-5F34-FA867DD90F18}"/>
              </a:ext>
            </a:extLst>
          </p:cNvPr>
          <p:cNvPicPr>
            <a:picLocks noChangeAspect="1"/>
          </p:cNvPicPr>
          <p:nvPr/>
        </p:nvPicPr>
        <p:blipFill>
          <a:blip r:embed="rId2"/>
          <a:stretch>
            <a:fillRect/>
          </a:stretch>
        </p:blipFill>
        <p:spPr>
          <a:xfrm>
            <a:off x="1627036" y="3994897"/>
            <a:ext cx="2855814" cy="1903876"/>
          </a:xfrm>
          <a:prstGeom prst="rect">
            <a:avLst/>
          </a:prstGeom>
        </p:spPr>
      </p:pic>
      <p:pic>
        <p:nvPicPr>
          <p:cNvPr id="13" name="Image 12" descr="Une image contenant chaussures, Danse, personne, habits&#10;&#10;Description générée automatiquement">
            <a:extLst>
              <a:ext uri="{FF2B5EF4-FFF2-40B4-BE49-F238E27FC236}">
                <a16:creationId xmlns:a16="http://schemas.microsoft.com/office/drawing/2014/main" id="{40A63C1D-569F-C647-0DFD-F33AA926FD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490265" y="4151708"/>
            <a:ext cx="3880438" cy="1103449"/>
          </a:xfrm>
          <a:prstGeom prst="rect">
            <a:avLst/>
          </a:prstGeom>
        </p:spPr>
      </p:pic>
      <p:sp>
        <p:nvSpPr>
          <p:cNvPr id="4" name="Shape 105">
            <a:extLst>
              <a:ext uri="{FF2B5EF4-FFF2-40B4-BE49-F238E27FC236}">
                <a16:creationId xmlns:a16="http://schemas.microsoft.com/office/drawing/2014/main" id="{C8E9C1BB-5E1F-682B-7FF0-587B36B1E30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FEFA22A5-1510-DA63-CB91-81DC3FD222B0}"/>
              </a:ext>
            </a:extLst>
          </p:cNvPr>
          <p:cNvPicPr>
            <a:picLocks noChangeAspect="1"/>
          </p:cNvPicPr>
          <p:nvPr/>
        </p:nvPicPr>
        <p:blipFill>
          <a:blip r:embed="rId4"/>
          <a:srcRect t="13596" b="13650"/>
          <a:stretch>
            <a:fillRect/>
          </a:stretch>
        </p:blipFill>
        <p:spPr>
          <a:xfrm>
            <a:off x="5437808" y="157002"/>
            <a:ext cx="1038797" cy="755747"/>
          </a:xfrm>
          <a:prstGeom prst="rect">
            <a:avLst/>
          </a:prstGeom>
        </p:spPr>
      </p:pic>
      <p:sp>
        <p:nvSpPr>
          <p:cNvPr id="7" name="ZoneTexte 6">
            <a:extLst>
              <a:ext uri="{FF2B5EF4-FFF2-40B4-BE49-F238E27FC236}">
                <a16:creationId xmlns:a16="http://schemas.microsoft.com/office/drawing/2014/main" id="{6226FAB3-13C0-E51E-AEEF-6874EAF92F2D}"/>
              </a:ext>
            </a:extLst>
          </p:cNvPr>
          <p:cNvSpPr txBox="1"/>
          <p:nvPr/>
        </p:nvSpPr>
        <p:spPr>
          <a:xfrm>
            <a:off x="3054943" y="1149053"/>
            <a:ext cx="6082114" cy="584775"/>
          </a:xfrm>
          <a:prstGeom prst="rect">
            <a:avLst/>
          </a:prstGeom>
          <a:noFill/>
        </p:spPr>
        <p:txBody>
          <a:bodyPr wrap="none" rtlCol="0">
            <a:spAutoFit/>
          </a:bodyPr>
          <a:lstStyle/>
          <a:p>
            <a:r>
              <a:rPr lang="fr-FR" sz="3200" dirty="0">
                <a:latin typeface="Arial" panose="020B0604020202020204" pitchFamily="34" charset="0"/>
                <a:cs typeface="Arial" panose="020B0604020202020204" pitchFamily="34" charset="0"/>
              </a:rPr>
              <a:t>Cherche la solution au problème</a:t>
            </a:r>
            <a:endParaRPr lang="fr-FR" sz="3200" dirty="0"/>
          </a:p>
        </p:txBody>
      </p:sp>
    </p:spTree>
    <p:extLst>
      <p:ext uri="{BB962C8B-B14F-4D97-AF65-F5344CB8AC3E}">
        <p14:creationId xmlns:p14="http://schemas.microsoft.com/office/powerpoint/2010/main" val="1734991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841690"/>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repère et je reproduis des alignements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J’identifie le milieu d’un segment </a:t>
              </a:r>
            </a:p>
            <a:p>
              <a:endParaRPr lang="fr-FR" sz="3200" b="1" dirty="0">
                <a:solidFill>
                  <a:schemeClr val="bg1"/>
                </a:solidFill>
              </a:endParaRP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402423" y="2997200"/>
              <a:ext cx="7741577" cy="1494084"/>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le vocabulaire des grandeurs</a:t>
              </a:r>
            </a:p>
            <a:p>
              <a:pPr marL="457200" indent="-457200">
                <a:buFont typeface="Wingdings" panose="05000000000000000000" pitchFamily="2" charset="2"/>
                <a:buChar char="è"/>
              </a:pPr>
              <a:r>
                <a:rPr lang="fr-FR" sz="3200" b="1" dirty="0">
                  <a:solidFill>
                    <a:schemeClr val="bg1"/>
                  </a:solidFill>
                </a:rPr>
                <a:t>J’utilise le vocabulaire adéquat selon la grandeur</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D8446-DD0B-0B9B-2235-CCFEB10F0FC1}"/>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CBBAA25D-FAED-97BB-375A-BB4AF324BFE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6C2753CC-4373-FD60-102C-88505B289B91}"/>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AE74F5CD-180F-18A9-6071-EFD469BB2274}"/>
              </a:ext>
            </a:extLst>
          </p:cNvPr>
          <p:cNvSpPr txBox="1"/>
          <p:nvPr/>
        </p:nvSpPr>
        <p:spPr>
          <a:xfrm>
            <a:off x="589670" y="1617740"/>
            <a:ext cx="5093565" cy="4524315"/>
          </a:xfrm>
          <a:prstGeom prst="rect">
            <a:avLst/>
          </a:prstGeom>
          <a:noFill/>
        </p:spPr>
        <p:txBody>
          <a:bodyPr wrap="square" rtlCol="0">
            <a:spAutoFit/>
          </a:bodyPr>
          <a:lstStyle/>
          <a:p>
            <a:r>
              <a:rPr lang="fr-FR" sz="3200" dirty="0"/>
              <a:t>Signification du mot «aligné»</a:t>
            </a:r>
          </a:p>
          <a:p>
            <a:endParaRPr lang="fr-FR" sz="3200" dirty="0"/>
          </a:p>
          <a:p>
            <a:r>
              <a:rPr lang="fr-FR" sz="3200" dirty="0"/>
              <a:t>C’est quand des objets sont bien rangés en ligne droite et Par exemple : des élèves alignés en file indienne, des aimants bien alignés au tableau, des poteaux alignés dans la rue…</a:t>
            </a:r>
            <a:endParaRPr lang="fr-FR" sz="3200" b="1" dirty="0"/>
          </a:p>
        </p:txBody>
      </p:sp>
      <p:pic>
        <p:nvPicPr>
          <p:cNvPr id="2" name="Image 1">
            <a:extLst>
              <a:ext uri="{FF2B5EF4-FFF2-40B4-BE49-F238E27FC236}">
                <a16:creationId xmlns:a16="http://schemas.microsoft.com/office/drawing/2014/main" id="{0B3E5907-BECD-5069-FA27-B8D07B1F37B2}"/>
              </a:ext>
            </a:extLst>
          </p:cNvPr>
          <p:cNvPicPr>
            <a:picLocks noChangeAspect="1"/>
          </p:cNvPicPr>
          <p:nvPr/>
        </p:nvPicPr>
        <p:blipFill>
          <a:blip r:embed="rId3"/>
          <a:stretch>
            <a:fillRect/>
          </a:stretch>
        </p:blipFill>
        <p:spPr>
          <a:xfrm>
            <a:off x="3096289" y="128740"/>
            <a:ext cx="957596" cy="1174409"/>
          </a:xfrm>
          <a:prstGeom prst="rect">
            <a:avLst/>
          </a:prstGeom>
        </p:spPr>
      </p:pic>
      <p:pic>
        <p:nvPicPr>
          <p:cNvPr id="4" name="Image 3">
            <a:extLst>
              <a:ext uri="{FF2B5EF4-FFF2-40B4-BE49-F238E27FC236}">
                <a16:creationId xmlns:a16="http://schemas.microsoft.com/office/drawing/2014/main" id="{7C1B2E3C-52AE-A127-12F5-7B16DBA6F147}"/>
              </a:ext>
            </a:extLst>
          </p:cNvPr>
          <p:cNvPicPr>
            <a:picLocks noChangeAspect="1"/>
          </p:cNvPicPr>
          <p:nvPr/>
        </p:nvPicPr>
        <p:blipFill>
          <a:blip r:embed="rId4"/>
          <a:stretch>
            <a:fillRect/>
          </a:stretch>
        </p:blipFill>
        <p:spPr>
          <a:xfrm>
            <a:off x="10560829" y="196524"/>
            <a:ext cx="1352120" cy="1889930"/>
          </a:xfrm>
          <a:prstGeom prst="rect">
            <a:avLst/>
          </a:prstGeom>
        </p:spPr>
      </p:pic>
      <p:sp>
        <p:nvSpPr>
          <p:cNvPr id="5" name="ZoneTexte 4">
            <a:extLst>
              <a:ext uri="{FF2B5EF4-FFF2-40B4-BE49-F238E27FC236}">
                <a16:creationId xmlns:a16="http://schemas.microsoft.com/office/drawing/2014/main" id="{1F6AF74B-666A-A584-54EF-00197D5EF35A}"/>
              </a:ext>
            </a:extLst>
          </p:cNvPr>
          <p:cNvSpPr txBox="1"/>
          <p:nvPr/>
        </p:nvSpPr>
        <p:spPr>
          <a:xfrm>
            <a:off x="6768103"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apprentis géomètres</a:t>
            </a:r>
          </a:p>
          <a:p>
            <a:r>
              <a:rPr lang="fr-FR" sz="2600" b="1" dirty="0"/>
              <a:t>2/ </a:t>
            </a:r>
            <a:r>
              <a:rPr lang="fr-FR" sz="2600" dirty="0"/>
              <a:t>Avance à ton rythme</a:t>
            </a:r>
            <a:endParaRPr lang="fr-FR" sz="2600" b="1" dirty="0"/>
          </a:p>
        </p:txBody>
      </p:sp>
    </p:spTree>
    <p:extLst>
      <p:ext uri="{BB962C8B-B14F-4D97-AF65-F5344CB8AC3E}">
        <p14:creationId xmlns:p14="http://schemas.microsoft.com/office/powerpoint/2010/main" val="816137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1A926-BA91-1500-57BA-E1ACABDA4811}"/>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B2D1D56-A050-68AB-D70F-153FB650E1C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F3D2C75D-0379-4FC3-6F11-D61E63CEEBD6}"/>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ZoneTexte 7">
            <a:extLst>
              <a:ext uri="{FF2B5EF4-FFF2-40B4-BE49-F238E27FC236}">
                <a16:creationId xmlns:a16="http://schemas.microsoft.com/office/drawing/2014/main" id="{DD8244A8-8AF1-56F4-3FE9-CC3F202A4567}"/>
              </a:ext>
            </a:extLst>
          </p:cNvPr>
          <p:cNvSpPr txBox="1"/>
          <p:nvPr/>
        </p:nvSpPr>
        <p:spPr>
          <a:xfrm>
            <a:off x="756633" y="2584249"/>
            <a:ext cx="4768447" cy="2246769"/>
          </a:xfrm>
          <a:prstGeom prst="rect">
            <a:avLst/>
          </a:prstGeom>
          <a:noFill/>
        </p:spPr>
        <p:txBody>
          <a:bodyPr wrap="square" rtlCol="0">
            <a:spAutoFit/>
          </a:bodyPr>
          <a:lstStyle/>
          <a:p>
            <a:r>
              <a:rPr lang="fr-FR" sz="2800" dirty="0"/>
              <a:t>En binômes, aligne les cubes sur ton bureau</a:t>
            </a:r>
          </a:p>
          <a:p>
            <a:endParaRPr lang="fr-FR" sz="2800" b="1" dirty="0"/>
          </a:p>
          <a:p>
            <a:r>
              <a:rPr lang="fr-FR" sz="2800" b="1" dirty="0"/>
              <a:t>Explique comment tu peux être sûr qu’ils son bien alignés</a:t>
            </a:r>
            <a:endParaRPr lang="fr-FR" sz="2400" b="1" dirty="0"/>
          </a:p>
        </p:txBody>
      </p:sp>
      <p:pic>
        <p:nvPicPr>
          <p:cNvPr id="2" name="Image 1">
            <a:extLst>
              <a:ext uri="{FF2B5EF4-FFF2-40B4-BE49-F238E27FC236}">
                <a16:creationId xmlns:a16="http://schemas.microsoft.com/office/drawing/2014/main" id="{EDC557B3-4D0B-DAB3-0714-1B258A470CB8}"/>
              </a:ext>
            </a:extLst>
          </p:cNvPr>
          <p:cNvPicPr>
            <a:picLocks noChangeAspect="1"/>
          </p:cNvPicPr>
          <p:nvPr/>
        </p:nvPicPr>
        <p:blipFill>
          <a:blip r:embed="rId3"/>
          <a:stretch>
            <a:fillRect/>
          </a:stretch>
        </p:blipFill>
        <p:spPr>
          <a:xfrm>
            <a:off x="1047828" y="265288"/>
            <a:ext cx="1325660" cy="1331253"/>
          </a:xfrm>
          <a:prstGeom prst="rect">
            <a:avLst/>
          </a:prstGeom>
        </p:spPr>
      </p:pic>
      <p:pic>
        <p:nvPicPr>
          <p:cNvPr id="4" name="Image 3">
            <a:extLst>
              <a:ext uri="{FF2B5EF4-FFF2-40B4-BE49-F238E27FC236}">
                <a16:creationId xmlns:a16="http://schemas.microsoft.com/office/drawing/2014/main" id="{7310F08A-5932-A601-9DF4-72AA536E03E6}"/>
              </a:ext>
            </a:extLst>
          </p:cNvPr>
          <p:cNvPicPr>
            <a:picLocks noChangeAspect="1"/>
          </p:cNvPicPr>
          <p:nvPr/>
        </p:nvPicPr>
        <p:blipFill>
          <a:blip r:embed="rId4"/>
          <a:stretch>
            <a:fillRect/>
          </a:stretch>
        </p:blipFill>
        <p:spPr>
          <a:xfrm>
            <a:off x="2477903" y="328782"/>
            <a:ext cx="957596" cy="1174409"/>
          </a:xfrm>
          <a:prstGeom prst="rect">
            <a:avLst/>
          </a:prstGeom>
        </p:spPr>
      </p:pic>
      <p:sp>
        <p:nvSpPr>
          <p:cNvPr id="5" name="ZoneTexte 4">
            <a:extLst>
              <a:ext uri="{FF2B5EF4-FFF2-40B4-BE49-F238E27FC236}">
                <a16:creationId xmlns:a16="http://schemas.microsoft.com/office/drawing/2014/main" id="{7B0457C8-B625-1651-9F75-F5583272A8DC}"/>
              </a:ext>
            </a:extLst>
          </p:cNvPr>
          <p:cNvSpPr txBox="1"/>
          <p:nvPr/>
        </p:nvSpPr>
        <p:spPr>
          <a:xfrm>
            <a:off x="6768103"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apprentis géomètres</a:t>
            </a:r>
          </a:p>
          <a:p>
            <a:r>
              <a:rPr lang="fr-FR" sz="2600" b="1" dirty="0"/>
              <a:t>2/ </a:t>
            </a:r>
            <a:r>
              <a:rPr lang="fr-FR" sz="2600" dirty="0"/>
              <a:t>Avance à ton rythme</a:t>
            </a:r>
            <a:endParaRPr lang="fr-FR" sz="2600" b="1" dirty="0"/>
          </a:p>
        </p:txBody>
      </p:sp>
      <p:pic>
        <p:nvPicPr>
          <p:cNvPr id="9" name="Image 8">
            <a:extLst>
              <a:ext uri="{FF2B5EF4-FFF2-40B4-BE49-F238E27FC236}">
                <a16:creationId xmlns:a16="http://schemas.microsoft.com/office/drawing/2014/main" id="{F19DD244-95BD-BC4D-963B-AFD794B525BD}"/>
              </a:ext>
            </a:extLst>
          </p:cNvPr>
          <p:cNvPicPr>
            <a:picLocks noChangeAspect="1"/>
          </p:cNvPicPr>
          <p:nvPr/>
        </p:nvPicPr>
        <p:blipFill>
          <a:blip r:embed="rId5"/>
          <a:stretch>
            <a:fillRect/>
          </a:stretch>
        </p:blipFill>
        <p:spPr>
          <a:xfrm>
            <a:off x="10560829" y="196524"/>
            <a:ext cx="1352120" cy="1889930"/>
          </a:xfrm>
          <a:prstGeom prst="rect">
            <a:avLst/>
          </a:prstGeom>
        </p:spPr>
      </p:pic>
    </p:spTree>
    <p:extLst>
      <p:ext uri="{BB962C8B-B14F-4D97-AF65-F5344CB8AC3E}">
        <p14:creationId xmlns:p14="http://schemas.microsoft.com/office/powerpoint/2010/main" val="1638206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731A2-1263-6347-6BE6-1FF9831CEDCC}"/>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AB19736-1436-D420-D3ED-671754FA3E3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677E575D-4D7C-91A2-72C3-22B2E2281E41}"/>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F8697E1F-1996-ED9E-4254-DC760DF830EF}"/>
              </a:ext>
            </a:extLst>
          </p:cNvPr>
          <p:cNvPicPr>
            <a:picLocks noChangeAspect="1"/>
          </p:cNvPicPr>
          <p:nvPr/>
        </p:nvPicPr>
        <p:blipFill>
          <a:blip r:embed="rId3"/>
          <a:stretch>
            <a:fillRect/>
          </a:stretch>
        </p:blipFill>
        <p:spPr>
          <a:xfrm>
            <a:off x="5577288" y="82202"/>
            <a:ext cx="957596" cy="1174409"/>
          </a:xfrm>
          <a:prstGeom prst="rect">
            <a:avLst/>
          </a:prstGeom>
        </p:spPr>
      </p:pic>
      <p:pic>
        <p:nvPicPr>
          <p:cNvPr id="9" name="Image 8">
            <a:extLst>
              <a:ext uri="{FF2B5EF4-FFF2-40B4-BE49-F238E27FC236}">
                <a16:creationId xmlns:a16="http://schemas.microsoft.com/office/drawing/2014/main" id="{D55FE352-DB4E-2DA2-BD24-EF30D1D28052}"/>
              </a:ext>
            </a:extLst>
          </p:cNvPr>
          <p:cNvPicPr>
            <a:picLocks noChangeAspect="1"/>
          </p:cNvPicPr>
          <p:nvPr/>
        </p:nvPicPr>
        <p:blipFill>
          <a:blip r:embed="rId4"/>
          <a:stretch>
            <a:fillRect/>
          </a:stretch>
        </p:blipFill>
        <p:spPr>
          <a:xfrm>
            <a:off x="175258" y="2525129"/>
            <a:ext cx="5562886" cy="2444876"/>
          </a:xfrm>
          <a:prstGeom prst="rect">
            <a:avLst/>
          </a:prstGeom>
        </p:spPr>
      </p:pic>
      <p:sp>
        <p:nvSpPr>
          <p:cNvPr id="11" name="ZoneTexte 10">
            <a:extLst>
              <a:ext uri="{FF2B5EF4-FFF2-40B4-BE49-F238E27FC236}">
                <a16:creationId xmlns:a16="http://schemas.microsoft.com/office/drawing/2014/main" id="{CBBE548B-835A-F288-D333-BDA31B0A062C}"/>
              </a:ext>
            </a:extLst>
          </p:cNvPr>
          <p:cNvSpPr txBox="1"/>
          <p:nvPr/>
        </p:nvSpPr>
        <p:spPr>
          <a:xfrm>
            <a:off x="6240465" y="4236798"/>
            <a:ext cx="5297414" cy="2246769"/>
          </a:xfrm>
          <a:prstGeom prst="rect">
            <a:avLst/>
          </a:prstGeom>
          <a:noFill/>
        </p:spPr>
        <p:txBody>
          <a:bodyPr wrap="square">
            <a:spAutoFit/>
          </a:bodyPr>
          <a:lstStyle/>
          <a:p>
            <a:r>
              <a:rPr lang="fr-FR" sz="2800" dirty="0"/>
              <a:t>En partant de la gauche, qui est en premier ? </a:t>
            </a:r>
          </a:p>
          <a:p>
            <a:r>
              <a:rPr lang="fr-FR" sz="2800" dirty="0"/>
              <a:t>Qui est en dernier ? </a:t>
            </a:r>
          </a:p>
          <a:p>
            <a:r>
              <a:rPr lang="fr-FR" sz="2800" dirty="0"/>
              <a:t>Qui est au milieu ? </a:t>
            </a:r>
          </a:p>
          <a:p>
            <a:r>
              <a:rPr lang="fr-FR" sz="2800" dirty="0"/>
              <a:t>Que veut dire le mot « milieu » ?</a:t>
            </a:r>
          </a:p>
        </p:txBody>
      </p:sp>
      <p:pic>
        <p:nvPicPr>
          <p:cNvPr id="17" name="Image 16">
            <a:extLst>
              <a:ext uri="{FF2B5EF4-FFF2-40B4-BE49-F238E27FC236}">
                <a16:creationId xmlns:a16="http://schemas.microsoft.com/office/drawing/2014/main" id="{5CAD036A-CE81-0EC3-893B-0DA2F9DDB584}"/>
              </a:ext>
            </a:extLst>
          </p:cNvPr>
          <p:cNvPicPr>
            <a:picLocks noChangeAspect="1"/>
          </p:cNvPicPr>
          <p:nvPr/>
        </p:nvPicPr>
        <p:blipFill>
          <a:blip r:embed="rId5"/>
          <a:stretch>
            <a:fillRect/>
          </a:stretch>
        </p:blipFill>
        <p:spPr>
          <a:xfrm>
            <a:off x="6828698" y="1011567"/>
            <a:ext cx="4388076" cy="3111660"/>
          </a:xfrm>
          <a:prstGeom prst="rect">
            <a:avLst/>
          </a:prstGeom>
        </p:spPr>
      </p:pic>
    </p:spTree>
    <p:extLst>
      <p:ext uri="{BB962C8B-B14F-4D97-AF65-F5344CB8AC3E}">
        <p14:creationId xmlns:p14="http://schemas.microsoft.com/office/powerpoint/2010/main" val="9742361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6D265-313D-036F-6C59-7A9DE845DB00}"/>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59424B1-D98E-0724-BDF2-0A7C8D01BD21}"/>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8038C0E6-C573-E6A4-81DF-CC6D5EF34986}"/>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097DC653-95A8-BB06-E791-CA2F3D0A9E71}"/>
              </a:ext>
            </a:extLst>
          </p:cNvPr>
          <p:cNvPicPr>
            <a:picLocks noChangeAspect="1"/>
          </p:cNvPicPr>
          <p:nvPr/>
        </p:nvPicPr>
        <p:blipFill>
          <a:blip r:embed="rId3"/>
          <a:stretch>
            <a:fillRect/>
          </a:stretch>
        </p:blipFill>
        <p:spPr>
          <a:xfrm>
            <a:off x="2477903" y="328782"/>
            <a:ext cx="957596" cy="1174409"/>
          </a:xfrm>
          <a:prstGeom prst="rect">
            <a:avLst/>
          </a:prstGeom>
        </p:spPr>
      </p:pic>
      <p:pic>
        <p:nvPicPr>
          <p:cNvPr id="5" name="Image 4">
            <a:extLst>
              <a:ext uri="{FF2B5EF4-FFF2-40B4-BE49-F238E27FC236}">
                <a16:creationId xmlns:a16="http://schemas.microsoft.com/office/drawing/2014/main" id="{AD684124-1C2D-86D1-3F95-D353F34A2C68}"/>
              </a:ext>
            </a:extLst>
          </p:cNvPr>
          <p:cNvPicPr>
            <a:picLocks noChangeAspect="1"/>
          </p:cNvPicPr>
          <p:nvPr/>
        </p:nvPicPr>
        <p:blipFill>
          <a:blip r:embed="rId4"/>
          <a:stretch>
            <a:fillRect/>
          </a:stretch>
        </p:blipFill>
        <p:spPr>
          <a:xfrm>
            <a:off x="624" y="2225253"/>
            <a:ext cx="5912154" cy="2571882"/>
          </a:xfrm>
          <a:prstGeom prst="rect">
            <a:avLst/>
          </a:prstGeom>
        </p:spPr>
      </p:pic>
      <p:pic>
        <p:nvPicPr>
          <p:cNvPr id="3" name="Image 2">
            <a:extLst>
              <a:ext uri="{FF2B5EF4-FFF2-40B4-BE49-F238E27FC236}">
                <a16:creationId xmlns:a16="http://schemas.microsoft.com/office/drawing/2014/main" id="{382FF25D-E50D-6D96-89B5-C959917334FF}"/>
              </a:ext>
            </a:extLst>
          </p:cNvPr>
          <p:cNvPicPr>
            <a:picLocks noChangeAspect="1"/>
          </p:cNvPicPr>
          <p:nvPr/>
        </p:nvPicPr>
        <p:blipFill>
          <a:blip r:embed="rId5"/>
          <a:stretch>
            <a:fillRect/>
          </a:stretch>
        </p:blipFill>
        <p:spPr>
          <a:xfrm>
            <a:off x="6199395" y="2352782"/>
            <a:ext cx="5973129" cy="1541124"/>
          </a:xfrm>
          <a:prstGeom prst="rect">
            <a:avLst/>
          </a:prstGeom>
        </p:spPr>
      </p:pic>
      <p:sp>
        <p:nvSpPr>
          <p:cNvPr id="9" name="ZoneTexte 8">
            <a:extLst>
              <a:ext uri="{FF2B5EF4-FFF2-40B4-BE49-F238E27FC236}">
                <a16:creationId xmlns:a16="http://schemas.microsoft.com/office/drawing/2014/main" id="{CE7093C9-B266-6A74-238F-8146B49454B8}"/>
              </a:ext>
            </a:extLst>
          </p:cNvPr>
          <p:cNvSpPr txBox="1"/>
          <p:nvPr/>
        </p:nvSpPr>
        <p:spPr>
          <a:xfrm>
            <a:off x="6524090" y="4500752"/>
            <a:ext cx="5496672" cy="1384995"/>
          </a:xfrm>
          <a:prstGeom prst="rect">
            <a:avLst/>
          </a:prstGeom>
          <a:noFill/>
        </p:spPr>
        <p:txBody>
          <a:bodyPr wrap="square">
            <a:spAutoFit/>
          </a:bodyPr>
          <a:lstStyle/>
          <a:p>
            <a:r>
              <a:rPr lang="fr-FR" sz="2800" dirty="0"/>
              <a:t>Quel sac de graines est en premier ? </a:t>
            </a:r>
          </a:p>
          <a:p>
            <a:r>
              <a:rPr lang="fr-FR" sz="2800" dirty="0"/>
              <a:t>En dernier ? </a:t>
            </a:r>
          </a:p>
          <a:p>
            <a:r>
              <a:rPr lang="fr-FR" sz="2800" dirty="0"/>
              <a:t>Au milieu ? </a:t>
            </a:r>
          </a:p>
        </p:txBody>
      </p:sp>
    </p:spTree>
    <p:extLst>
      <p:ext uri="{BB962C8B-B14F-4D97-AF65-F5344CB8AC3E}">
        <p14:creationId xmlns:p14="http://schemas.microsoft.com/office/powerpoint/2010/main" val="1053081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BD956-2DF5-3A8B-CBA0-84BAEFF1ECDD}"/>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4966F12A-01D6-DC73-1455-681844620E2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FA9F2730-5472-3072-D9EE-AE0AD1D739A3}"/>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8044B66A-9D77-86D7-4A9E-1D87D4C9360F}"/>
              </a:ext>
            </a:extLst>
          </p:cNvPr>
          <p:cNvPicPr>
            <a:picLocks noChangeAspect="1"/>
          </p:cNvPicPr>
          <p:nvPr/>
        </p:nvPicPr>
        <p:blipFill>
          <a:blip r:embed="rId3"/>
          <a:stretch>
            <a:fillRect/>
          </a:stretch>
        </p:blipFill>
        <p:spPr>
          <a:xfrm>
            <a:off x="2477903" y="328782"/>
            <a:ext cx="957596" cy="1174409"/>
          </a:xfrm>
          <a:prstGeom prst="rect">
            <a:avLst/>
          </a:prstGeom>
        </p:spPr>
      </p:pic>
      <p:pic>
        <p:nvPicPr>
          <p:cNvPr id="5" name="Image 4">
            <a:extLst>
              <a:ext uri="{FF2B5EF4-FFF2-40B4-BE49-F238E27FC236}">
                <a16:creationId xmlns:a16="http://schemas.microsoft.com/office/drawing/2014/main" id="{EA31637F-F07A-8CF2-37F1-8ECBC86BBCA1}"/>
              </a:ext>
            </a:extLst>
          </p:cNvPr>
          <p:cNvPicPr>
            <a:picLocks noChangeAspect="1"/>
          </p:cNvPicPr>
          <p:nvPr/>
        </p:nvPicPr>
        <p:blipFill>
          <a:blip r:embed="rId4"/>
          <a:stretch>
            <a:fillRect/>
          </a:stretch>
        </p:blipFill>
        <p:spPr>
          <a:xfrm>
            <a:off x="624" y="2225253"/>
            <a:ext cx="5912154" cy="2571882"/>
          </a:xfrm>
          <a:prstGeom prst="rect">
            <a:avLst/>
          </a:prstGeom>
        </p:spPr>
      </p:pic>
      <p:pic>
        <p:nvPicPr>
          <p:cNvPr id="10" name="Image 9">
            <a:extLst>
              <a:ext uri="{FF2B5EF4-FFF2-40B4-BE49-F238E27FC236}">
                <a16:creationId xmlns:a16="http://schemas.microsoft.com/office/drawing/2014/main" id="{3932284B-E1BD-BBE9-0E62-652FA4131A85}"/>
              </a:ext>
            </a:extLst>
          </p:cNvPr>
          <p:cNvPicPr>
            <a:picLocks noChangeAspect="1"/>
          </p:cNvPicPr>
          <p:nvPr/>
        </p:nvPicPr>
        <p:blipFill>
          <a:blip r:embed="rId5"/>
          <a:stretch>
            <a:fillRect/>
          </a:stretch>
        </p:blipFill>
        <p:spPr>
          <a:xfrm>
            <a:off x="6220584" y="328782"/>
            <a:ext cx="5502803" cy="5616654"/>
          </a:xfrm>
          <a:prstGeom prst="rect">
            <a:avLst/>
          </a:prstGeom>
        </p:spPr>
      </p:pic>
    </p:spTree>
    <p:extLst>
      <p:ext uri="{BB962C8B-B14F-4D97-AF65-F5344CB8AC3E}">
        <p14:creationId xmlns:p14="http://schemas.microsoft.com/office/powerpoint/2010/main" val="30711309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D074A-4326-B795-626C-93FB59D1E2C5}"/>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3311FF26-12D5-50B3-2FE4-7FA088A4E8E1}"/>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CC813D8A-05E5-1AD5-90A1-96963211A4F4}"/>
              </a:ext>
            </a:extLst>
          </p:cNvPr>
          <p:cNvCxnSpPr/>
          <p:nvPr/>
        </p:nvCxnSpPr>
        <p:spPr>
          <a:xfrm>
            <a:off x="5911115" y="101156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2" descr="fiche › Pride Mobility France">
            <a:extLst>
              <a:ext uri="{FF2B5EF4-FFF2-40B4-BE49-F238E27FC236}">
                <a16:creationId xmlns:a16="http://schemas.microsoft.com/office/drawing/2014/main" id="{FC5527DB-F267-3F9C-BB77-42415CDC21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8955" y="169263"/>
            <a:ext cx="902730" cy="902730"/>
          </a:xfrm>
          <a:prstGeom prst="rect">
            <a:avLst/>
          </a:prstGeom>
          <a:noFill/>
          <a:extLst>
            <a:ext uri="{909E8E84-426E-40DD-AFC4-6F175D3DCCD1}">
              <a14:hiddenFill xmlns:a14="http://schemas.microsoft.com/office/drawing/2010/main">
                <a:solidFill>
                  <a:srgbClr val="FFFFFF"/>
                </a:solidFill>
              </a14:hiddenFill>
            </a:ext>
          </a:extLst>
        </p:spPr>
      </p:pic>
      <p:sp>
        <p:nvSpPr>
          <p:cNvPr id="20" name="ZoneTexte 19">
            <a:extLst>
              <a:ext uri="{FF2B5EF4-FFF2-40B4-BE49-F238E27FC236}">
                <a16:creationId xmlns:a16="http://schemas.microsoft.com/office/drawing/2014/main" id="{2BB609AB-EF90-67F2-B681-73C1712E388E}"/>
              </a:ext>
            </a:extLst>
          </p:cNvPr>
          <p:cNvSpPr txBox="1"/>
          <p:nvPr/>
        </p:nvSpPr>
        <p:spPr>
          <a:xfrm>
            <a:off x="6645403" y="1996066"/>
            <a:ext cx="1148575" cy="461665"/>
          </a:xfrm>
          <a:prstGeom prst="rect">
            <a:avLst/>
          </a:prstGeom>
          <a:noFill/>
        </p:spPr>
        <p:txBody>
          <a:bodyPr wrap="square">
            <a:spAutoFit/>
          </a:bodyPr>
          <a:lstStyle/>
          <a:p>
            <a:r>
              <a:rPr lang="fr-FR" sz="2400" dirty="0">
                <a:solidFill>
                  <a:schemeClr val="bg1"/>
                </a:solidFill>
              </a:rPr>
              <a:t>1 + 6 =</a:t>
            </a:r>
          </a:p>
        </p:txBody>
      </p:sp>
      <p:sp>
        <p:nvSpPr>
          <p:cNvPr id="21" name="ZoneTexte 20">
            <a:extLst>
              <a:ext uri="{FF2B5EF4-FFF2-40B4-BE49-F238E27FC236}">
                <a16:creationId xmlns:a16="http://schemas.microsoft.com/office/drawing/2014/main" id="{3C66F91D-237E-A024-5C8A-C74CA88CC150}"/>
              </a:ext>
            </a:extLst>
          </p:cNvPr>
          <p:cNvSpPr txBox="1"/>
          <p:nvPr/>
        </p:nvSpPr>
        <p:spPr>
          <a:xfrm>
            <a:off x="8047032" y="1846682"/>
            <a:ext cx="1148575" cy="461665"/>
          </a:xfrm>
          <a:prstGeom prst="rect">
            <a:avLst/>
          </a:prstGeom>
          <a:noFill/>
        </p:spPr>
        <p:txBody>
          <a:bodyPr wrap="square">
            <a:spAutoFit/>
          </a:bodyPr>
          <a:lstStyle/>
          <a:p>
            <a:r>
              <a:rPr lang="fr-FR" sz="2400" dirty="0">
                <a:solidFill>
                  <a:schemeClr val="bg1"/>
                </a:solidFill>
              </a:rPr>
              <a:t>5 + 2 =</a:t>
            </a:r>
          </a:p>
        </p:txBody>
      </p:sp>
      <p:sp>
        <p:nvSpPr>
          <p:cNvPr id="22" name="ZoneTexte 21">
            <a:extLst>
              <a:ext uri="{FF2B5EF4-FFF2-40B4-BE49-F238E27FC236}">
                <a16:creationId xmlns:a16="http://schemas.microsoft.com/office/drawing/2014/main" id="{485D04B6-D8B4-0A2C-F165-6DED1FA8E25F}"/>
              </a:ext>
            </a:extLst>
          </p:cNvPr>
          <p:cNvSpPr txBox="1"/>
          <p:nvPr/>
        </p:nvSpPr>
        <p:spPr>
          <a:xfrm>
            <a:off x="9341821" y="1880133"/>
            <a:ext cx="1148575" cy="461665"/>
          </a:xfrm>
          <a:prstGeom prst="rect">
            <a:avLst/>
          </a:prstGeom>
          <a:noFill/>
        </p:spPr>
        <p:txBody>
          <a:bodyPr wrap="square">
            <a:spAutoFit/>
          </a:bodyPr>
          <a:lstStyle/>
          <a:p>
            <a:r>
              <a:rPr lang="fr-FR" sz="2400" dirty="0">
                <a:solidFill>
                  <a:schemeClr val="bg1"/>
                </a:solidFill>
              </a:rPr>
              <a:t>2 + 3 =</a:t>
            </a:r>
          </a:p>
        </p:txBody>
      </p:sp>
      <p:pic>
        <p:nvPicPr>
          <p:cNvPr id="3" name="Image 2">
            <a:extLst>
              <a:ext uri="{FF2B5EF4-FFF2-40B4-BE49-F238E27FC236}">
                <a16:creationId xmlns:a16="http://schemas.microsoft.com/office/drawing/2014/main" id="{2C8ACB4A-163D-76B0-BB76-FD9C84505685}"/>
              </a:ext>
            </a:extLst>
          </p:cNvPr>
          <p:cNvPicPr>
            <a:picLocks noChangeAspect="1"/>
          </p:cNvPicPr>
          <p:nvPr/>
        </p:nvPicPr>
        <p:blipFill>
          <a:blip r:embed="rId4"/>
          <a:stretch>
            <a:fillRect/>
          </a:stretch>
        </p:blipFill>
        <p:spPr>
          <a:xfrm>
            <a:off x="1258577" y="1241257"/>
            <a:ext cx="3595219" cy="5348744"/>
          </a:xfrm>
          <a:prstGeom prst="rect">
            <a:avLst/>
          </a:prstGeom>
        </p:spPr>
      </p:pic>
      <p:pic>
        <p:nvPicPr>
          <p:cNvPr id="9" name="Image 8">
            <a:extLst>
              <a:ext uri="{FF2B5EF4-FFF2-40B4-BE49-F238E27FC236}">
                <a16:creationId xmlns:a16="http://schemas.microsoft.com/office/drawing/2014/main" id="{469A5F91-CD93-BD4F-C0F2-1CB08F0081E2}"/>
              </a:ext>
            </a:extLst>
          </p:cNvPr>
          <p:cNvPicPr>
            <a:picLocks noChangeAspect="1"/>
          </p:cNvPicPr>
          <p:nvPr/>
        </p:nvPicPr>
        <p:blipFill>
          <a:blip r:embed="rId5"/>
          <a:stretch>
            <a:fillRect/>
          </a:stretch>
        </p:blipFill>
        <p:spPr>
          <a:xfrm>
            <a:off x="6220584" y="328782"/>
            <a:ext cx="5502803" cy="5616654"/>
          </a:xfrm>
          <a:prstGeom prst="rect">
            <a:avLst/>
          </a:prstGeom>
        </p:spPr>
      </p:pic>
    </p:spTree>
    <p:extLst>
      <p:ext uri="{BB962C8B-B14F-4D97-AF65-F5344CB8AC3E}">
        <p14:creationId xmlns:p14="http://schemas.microsoft.com/office/powerpoint/2010/main" val="36705932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73B2F-08AA-5BFE-6B08-44FEB5E8B7B5}"/>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368F757C-94C6-4739-158F-09EC2058634D}"/>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4883B9C6-6186-E1C4-D141-B3623B63B124}"/>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06EE6297-723B-0A61-566D-DF5E86DB0226}"/>
              </a:ext>
            </a:extLst>
          </p:cNvPr>
          <p:cNvPicPr>
            <a:picLocks noChangeAspect="1"/>
          </p:cNvPicPr>
          <p:nvPr/>
        </p:nvPicPr>
        <p:blipFill>
          <a:blip r:embed="rId3"/>
          <a:stretch>
            <a:fillRect/>
          </a:stretch>
        </p:blipFill>
        <p:spPr>
          <a:xfrm>
            <a:off x="2477903" y="328782"/>
            <a:ext cx="957596" cy="1174409"/>
          </a:xfrm>
          <a:prstGeom prst="rect">
            <a:avLst/>
          </a:prstGeom>
        </p:spPr>
      </p:pic>
      <p:pic>
        <p:nvPicPr>
          <p:cNvPr id="8" name="Image 7">
            <a:extLst>
              <a:ext uri="{FF2B5EF4-FFF2-40B4-BE49-F238E27FC236}">
                <a16:creationId xmlns:a16="http://schemas.microsoft.com/office/drawing/2014/main" id="{9728EB4D-3DF8-D748-B67A-7840A9A7601C}"/>
              </a:ext>
            </a:extLst>
          </p:cNvPr>
          <p:cNvPicPr>
            <a:picLocks noChangeAspect="1"/>
          </p:cNvPicPr>
          <p:nvPr/>
        </p:nvPicPr>
        <p:blipFill>
          <a:blip r:embed="rId4"/>
          <a:stretch>
            <a:fillRect/>
          </a:stretch>
        </p:blipFill>
        <p:spPr>
          <a:xfrm>
            <a:off x="712512" y="2052503"/>
            <a:ext cx="4687962" cy="4173636"/>
          </a:xfrm>
          <a:prstGeom prst="rect">
            <a:avLst/>
          </a:prstGeom>
        </p:spPr>
      </p:pic>
      <p:pic>
        <p:nvPicPr>
          <p:cNvPr id="9" name="Image 8">
            <a:extLst>
              <a:ext uri="{FF2B5EF4-FFF2-40B4-BE49-F238E27FC236}">
                <a16:creationId xmlns:a16="http://schemas.microsoft.com/office/drawing/2014/main" id="{A5D4451C-6B35-F1CE-59CE-E8E8043ECBE3}"/>
              </a:ext>
            </a:extLst>
          </p:cNvPr>
          <p:cNvPicPr>
            <a:picLocks noChangeAspect="1"/>
          </p:cNvPicPr>
          <p:nvPr/>
        </p:nvPicPr>
        <p:blipFill>
          <a:blip r:embed="rId5"/>
          <a:stretch>
            <a:fillRect/>
          </a:stretch>
        </p:blipFill>
        <p:spPr>
          <a:xfrm>
            <a:off x="6234013" y="1002281"/>
            <a:ext cx="5176121" cy="5357422"/>
          </a:xfrm>
          <a:prstGeom prst="rect">
            <a:avLst/>
          </a:prstGeom>
        </p:spPr>
      </p:pic>
    </p:spTree>
    <p:extLst>
      <p:ext uri="{BB962C8B-B14F-4D97-AF65-F5344CB8AC3E}">
        <p14:creationId xmlns:p14="http://schemas.microsoft.com/office/powerpoint/2010/main" val="340853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5ABFDB-AAF7-A5DB-64FF-F1ED7EDE3598}"/>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28D1AF17-D605-15A0-7ADF-D309B25BC982}"/>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A20D94B7-5A98-9E92-6F86-D0C552704603}"/>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Image 3">
            <a:extLst>
              <a:ext uri="{FF2B5EF4-FFF2-40B4-BE49-F238E27FC236}">
                <a16:creationId xmlns:a16="http://schemas.microsoft.com/office/drawing/2014/main" id="{7A2AF9A5-51FA-9AA5-9B5A-F902D3564BE2}"/>
              </a:ext>
            </a:extLst>
          </p:cNvPr>
          <p:cNvPicPr>
            <a:picLocks noChangeAspect="1"/>
          </p:cNvPicPr>
          <p:nvPr/>
        </p:nvPicPr>
        <p:blipFill>
          <a:blip r:embed="rId3"/>
          <a:stretch>
            <a:fillRect/>
          </a:stretch>
        </p:blipFill>
        <p:spPr>
          <a:xfrm>
            <a:off x="2477903" y="328782"/>
            <a:ext cx="957596" cy="1174409"/>
          </a:xfrm>
          <a:prstGeom prst="rect">
            <a:avLst/>
          </a:prstGeom>
        </p:spPr>
      </p:pic>
      <p:pic>
        <p:nvPicPr>
          <p:cNvPr id="5" name="Image 4">
            <a:extLst>
              <a:ext uri="{FF2B5EF4-FFF2-40B4-BE49-F238E27FC236}">
                <a16:creationId xmlns:a16="http://schemas.microsoft.com/office/drawing/2014/main" id="{78787BCA-AF1C-DA4E-CCDA-AA5F00770194}"/>
              </a:ext>
            </a:extLst>
          </p:cNvPr>
          <p:cNvPicPr>
            <a:picLocks noChangeAspect="1"/>
          </p:cNvPicPr>
          <p:nvPr/>
        </p:nvPicPr>
        <p:blipFill>
          <a:blip r:embed="rId4"/>
          <a:stretch>
            <a:fillRect/>
          </a:stretch>
        </p:blipFill>
        <p:spPr>
          <a:xfrm>
            <a:off x="198136" y="2137759"/>
            <a:ext cx="5527956" cy="3903445"/>
          </a:xfrm>
          <a:prstGeom prst="rect">
            <a:avLst/>
          </a:prstGeom>
        </p:spPr>
      </p:pic>
      <p:pic>
        <p:nvPicPr>
          <p:cNvPr id="9" name="Image 8">
            <a:extLst>
              <a:ext uri="{FF2B5EF4-FFF2-40B4-BE49-F238E27FC236}">
                <a16:creationId xmlns:a16="http://schemas.microsoft.com/office/drawing/2014/main" id="{A9BD9D59-6B8E-E626-7695-A6F8DF83C811}"/>
              </a:ext>
            </a:extLst>
          </p:cNvPr>
          <p:cNvPicPr>
            <a:picLocks noChangeAspect="1"/>
          </p:cNvPicPr>
          <p:nvPr/>
        </p:nvPicPr>
        <p:blipFill>
          <a:blip r:embed="rId5"/>
          <a:stretch>
            <a:fillRect/>
          </a:stretch>
        </p:blipFill>
        <p:spPr>
          <a:xfrm>
            <a:off x="6234013" y="1002281"/>
            <a:ext cx="5176121" cy="5357422"/>
          </a:xfrm>
          <a:prstGeom prst="rect">
            <a:avLst/>
          </a:prstGeom>
        </p:spPr>
      </p:pic>
    </p:spTree>
    <p:extLst>
      <p:ext uri="{BB962C8B-B14F-4D97-AF65-F5344CB8AC3E}">
        <p14:creationId xmlns:p14="http://schemas.microsoft.com/office/powerpoint/2010/main" val="7504595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7F297-D5D4-CD00-C1D5-E8C449DA46FF}"/>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7B702CC4-35BD-8661-E1BE-0705585D8FEA}"/>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9FFBB6EE-B32F-25C9-87DE-185E83134747}"/>
              </a:ext>
            </a:extLst>
          </p:cNvPr>
          <p:cNvCxnSpPr/>
          <p:nvPr/>
        </p:nvCxnSpPr>
        <p:spPr>
          <a:xfrm>
            <a:off x="5911115" y="1011566"/>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2" descr="Guide complet sur le format A5">
            <a:extLst>
              <a:ext uri="{FF2B5EF4-FFF2-40B4-BE49-F238E27FC236}">
                <a16:creationId xmlns:a16="http://schemas.microsoft.com/office/drawing/2014/main" id="{48799453-68ED-C5BF-F682-EFE6D69394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267" r="23064"/>
          <a:stretch>
            <a:fillRect/>
          </a:stretch>
        </p:blipFill>
        <p:spPr bwMode="auto">
          <a:xfrm>
            <a:off x="1713315" y="99464"/>
            <a:ext cx="1500027" cy="1609725"/>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3">
            <a:extLst>
              <a:ext uri="{FF2B5EF4-FFF2-40B4-BE49-F238E27FC236}">
                <a16:creationId xmlns:a16="http://schemas.microsoft.com/office/drawing/2014/main" id="{A599BBA5-960D-008A-558E-0FE4344C9155}"/>
              </a:ext>
            </a:extLst>
          </p:cNvPr>
          <p:cNvPicPr>
            <a:picLocks noChangeAspect="1"/>
          </p:cNvPicPr>
          <p:nvPr/>
        </p:nvPicPr>
        <p:blipFill>
          <a:blip r:embed="rId4"/>
          <a:stretch>
            <a:fillRect/>
          </a:stretch>
        </p:blipFill>
        <p:spPr>
          <a:xfrm>
            <a:off x="3331454" y="196179"/>
            <a:ext cx="1687758" cy="1307632"/>
          </a:xfrm>
          <a:prstGeom prst="rect">
            <a:avLst/>
          </a:prstGeom>
        </p:spPr>
      </p:pic>
      <p:pic>
        <p:nvPicPr>
          <p:cNvPr id="8" name="Image 7">
            <a:extLst>
              <a:ext uri="{FF2B5EF4-FFF2-40B4-BE49-F238E27FC236}">
                <a16:creationId xmlns:a16="http://schemas.microsoft.com/office/drawing/2014/main" id="{06DC8390-7774-A5CB-5A93-ECA014D5DCB6}"/>
              </a:ext>
            </a:extLst>
          </p:cNvPr>
          <p:cNvPicPr>
            <a:picLocks noChangeAspect="1"/>
          </p:cNvPicPr>
          <p:nvPr/>
        </p:nvPicPr>
        <p:blipFill>
          <a:blip r:embed="rId5"/>
          <a:stretch>
            <a:fillRect/>
          </a:stretch>
        </p:blipFill>
        <p:spPr>
          <a:xfrm>
            <a:off x="326605" y="100556"/>
            <a:ext cx="1337213" cy="1895500"/>
          </a:xfrm>
          <a:prstGeom prst="rect">
            <a:avLst/>
          </a:prstGeom>
        </p:spPr>
      </p:pic>
      <p:sp>
        <p:nvSpPr>
          <p:cNvPr id="11" name="ZoneTexte 10">
            <a:extLst>
              <a:ext uri="{FF2B5EF4-FFF2-40B4-BE49-F238E27FC236}">
                <a16:creationId xmlns:a16="http://schemas.microsoft.com/office/drawing/2014/main" id="{52A74197-5ECC-1DF6-DBA6-89825E20F3BC}"/>
              </a:ext>
            </a:extLst>
          </p:cNvPr>
          <p:cNvSpPr txBox="1"/>
          <p:nvPr/>
        </p:nvSpPr>
        <p:spPr>
          <a:xfrm>
            <a:off x="449496" y="2782669"/>
            <a:ext cx="5606590" cy="338554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apprentis géomètres</a:t>
            </a:r>
          </a:p>
          <a:p>
            <a:r>
              <a:rPr lang="fr-FR" sz="2600" b="1" dirty="0"/>
              <a:t>2/ </a:t>
            </a:r>
            <a:r>
              <a:rPr lang="fr-FR" sz="2600" dirty="0"/>
              <a:t>Choisis un modèle de tangram à réaliser</a:t>
            </a:r>
          </a:p>
          <a:p>
            <a:r>
              <a:rPr lang="fr-FR" sz="2600" b="1" dirty="0"/>
              <a:t>3/ </a:t>
            </a:r>
            <a:r>
              <a:rPr lang="fr-FR" sz="2600" dirty="0"/>
              <a:t>Réalise-le sur ton bureau</a:t>
            </a:r>
            <a:endParaRPr lang="fr-FR" sz="2600" b="1" dirty="0"/>
          </a:p>
          <a:p>
            <a:r>
              <a:rPr lang="fr-FR" sz="2600" b="1" dirty="0"/>
              <a:t>4/ </a:t>
            </a:r>
            <a:r>
              <a:rPr lang="fr-FR" sz="2600" dirty="0"/>
              <a:t>T</a:t>
            </a:r>
            <a:r>
              <a:rPr lang="fr-FR" sz="2800" dirty="0"/>
              <a:t>race le contour en maintenant bien les formes sur la feuille sans les bouger</a:t>
            </a:r>
            <a:endParaRPr lang="fr-FR" sz="2600" b="1" dirty="0"/>
          </a:p>
        </p:txBody>
      </p:sp>
      <p:pic>
        <p:nvPicPr>
          <p:cNvPr id="20" name="Image 19">
            <a:extLst>
              <a:ext uri="{FF2B5EF4-FFF2-40B4-BE49-F238E27FC236}">
                <a16:creationId xmlns:a16="http://schemas.microsoft.com/office/drawing/2014/main" id="{E2A459A1-808E-1D46-583F-04D5C42A3CAA}"/>
              </a:ext>
            </a:extLst>
          </p:cNvPr>
          <p:cNvPicPr>
            <a:picLocks noChangeAspect="1"/>
          </p:cNvPicPr>
          <p:nvPr/>
        </p:nvPicPr>
        <p:blipFill>
          <a:blip r:embed="rId6"/>
          <a:stretch>
            <a:fillRect/>
          </a:stretch>
        </p:blipFill>
        <p:spPr>
          <a:xfrm>
            <a:off x="7232540" y="1027131"/>
            <a:ext cx="3573142" cy="5450825"/>
          </a:xfrm>
          <a:prstGeom prst="rect">
            <a:avLst/>
          </a:prstGeom>
        </p:spPr>
      </p:pic>
      <p:pic>
        <p:nvPicPr>
          <p:cNvPr id="21" name="Picture 2" descr="fiche › Pride Mobility France">
            <a:extLst>
              <a:ext uri="{FF2B5EF4-FFF2-40B4-BE49-F238E27FC236}">
                <a16:creationId xmlns:a16="http://schemas.microsoft.com/office/drawing/2014/main" id="{1DC3A62C-4CC3-D4A5-0E36-A5848364B81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82779" y="99464"/>
            <a:ext cx="1144327" cy="1144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508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ZoneTexte 2">
            <a:extLst>
              <a:ext uri="{FF2B5EF4-FFF2-40B4-BE49-F238E27FC236}">
                <a16:creationId xmlns:a16="http://schemas.microsoft.com/office/drawing/2014/main" id="{C67281DD-756D-4F8F-AC70-F661B3F12507}"/>
              </a:ext>
            </a:extLst>
          </p:cNvPr>
          <p:cNvSpPr txBox="1"/>
          <p:nvPr/>
        </p:nvSpPr>
        <p:spPr>
          <a:xfrm>
            <a:off x="4760575" y="1332947"/>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1">
                <a:latin typeface="BelleAllureCE" panose="02000803000000000000" pitchFamily="50"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a:t>
            </a:r>
          </a:p>
        </p:txBody>
      </p:sp>
      <p:sp>
        <p:nvSpPr>
          <p:cNvPr id="4" name="ZoneTexte 3">
            <a:extLst>
              <a:ext uri="{FF2B5EF4-FFF2-40B4-BE49-F238E27FC236}">
                <a16:creationId xmlns:a16="http://schemas.microsoft.com/office/drawing/2014/main" id="{371FEA5E-7364-494E-4F39-3D59E0EE6A29}"/>
              </a:ext>
            </a:extLst>
          </p:cNvPr>
          <p:cNvSpPr txBox="1"/>
          <p:nvPr/>
        </p:nvSpPr>
        <p:spPr>
          <a:xfrm>
            <a:off x="4760575" y="3107523"/>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t>
            </a:r>
          </a:p>
        </p:txBody>
      </p:sp>
      <p:sp>
        <p:nvSpPr>
          <p:cNvPr id="5" name="Bulle narrative : rectangle à coins arrondis 11">
            <a:extLst>
              <a:ext uri="{FF2B5EF4-FFF2-40B4-BE49-F238E27FC236}">
                <a16:creationId xmlns:a16="http://schemas.microsoft.com/office/drawing/2014/main" id="{3BB9FF5F-FDF7-C1C6-44C0-410019185D97}"/>
              </a:ext>
            </a:extLst>
          </p:cNvPr>
          <p:cNvSpPr/>
          <p:nvPr/>
        </p:nvSpPr>
        <p:spPr>
          <a:xfrm>
            <a:off x="5648671" y="474186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Elle porte quelque chose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de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haut</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7" name="ZoneTexte 6">
            <a:extLst>
              <a:ext uri="{FF2B5EF4-FFF2-40B4-BE49-F238E27FC236}">
                <a16:creationId xmlns:a16="http://schemas.microsoft.com/office/drawing/2014/main" id="{0916C28E-B2D7-E7CF-3C0C-D23BEF4E26B9}"/>
              </a:ext>
            </a:extLst>
          </p:cNvPr>
          <p:cNvSpPr txBox="1"/>
          <p:nvPr/>
        </p:nvSpPr>
        <p:spPr>
          <a:xfrm>
            <a:off x="4760575" y="4855808"/>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t>
            </a:r>
          </a:p>
        </p:txBody>
      </p:sp>
      <p:sp>
        <p:nvSpPr>
          <p:cNvPr id="8" name="Bulle narrative : rectangle à coins arrondis 16">
            <a:extLst>
              <a:ext uri="{FF2B5EF4-FFF2-40B4-BE49-F238E27FC236}">
                <a16:creationId xmlns:a16="http://schemas.microsoft.com/office/drawing/2014/main" id="{3E61DCA0-83F6-311F-DCBF-B6B46563468E}"/>
              </a:ext>
            </a:extLst>
          </p:cNvPr>
          <p:cNvSpPr/>
          <p:nvPr/>
        </p:nvSpPr>
        <p:spPr>
          <a:xfrm>
            <a:off x="5648671" y="2993582"/>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Elle porte quelque chose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de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lourd</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9" name="Bulle narrative : rectangle à coins arrondis 17">
            <a:extLst>
              <a:ext uri="{FF2B5EF4-FFF2-40B4-BE49-F238E27FC236}">
                <a16:creationId xmlns:a16="http://schemas.microsoft.com/office/drawing/2014/main" id="{BB954868-C7DE-F4CB-E4B1-838D712D7EB3}"/>
              </a:ext>
            </a:extLst>
          </p:cNvPr>
          <p:cNvSpPr/>
          <p:nvPr/>
        </p:nvSpPr>
        <p:spPr>
          <a:xfrm>
            <a:off x="5648671" y="121900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Elle porte quelque chose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de </a:t>
            </a:r>
            <a:r>
              <a:rPr lang="fr-FR" sz="2400" b="1" dirty="0">
                <a:solidFill>
                  <a:prstClr val="black"/>
                </a:solidFill>
                <a:latin typeface="Calibri" panose="020F0502020204030204"/>
              </a:rPr>
              <a:t>grand</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12" name="Image 11">
            <a:extLst>
              <a:ext uri="{FF2B5EF4-FFF2-40B4-BE49-F238E27FC236}">
                <a16:creationId xmlns:a16="http://schemas.microsoft.com/office/drawing/2014/main" id="{25BE3AF5-4526-658A-A8E5-7A7C7F819204}"/>
              </a:ext>
            </a:extLst>
          </p:cNvPr>
          <p:cNvPicPr>
            <a:picLocks noChangeAspect="1"/>
          </p:cNvPicPr>
          <p:nvPr/>
        </p:nvPicPr>
        <p:blipFill rotWithShape="1">
          <a:blip r:embed="rId3">
            <a:extLst>
              <a:ext uri="{28A0092B-C50C-407E-A947-70E740481C1C}">
                <a14:useLocalDpi xmlns:a14="http://schemas.microsoft.com/office/drawing/2010/main" val="0"/>
              </a:ext>
            </a:extLst>
          </a:blip>
          <a:srcRect t="3985" r="50000" b="50000"/>
          <a:stretch/>
        </p:blipFill>
        <p:spPr>
          <a:xfrm>
            <a:off x="1792560" y="1548000"/>
            <a:ext cx="2505654" cy="3958204"/>
          </a:xfrm>
          <a:prstGeom prst="rect">
            <a:avLst/>
          </a:prstGeom>
        </p:spPr>
      </p:pic>
      <p:pic>
        <p:nvPicPr>
          <p:cNvPr id="14" name="Image 13">
            <a:extLst>
              <a:ext uri="{FF2B5EF4-FFF2-40B4-BE49-F238E27FC236}">
                <a16:creationId xmlns:a16="http://schemas.microsoft.com/office/drawing/2014/main" id="{3DEF3F89-2CFD-8466-92B5-AB1315EC06F2}"/>
              </a:ext>
            </a:extLst>
          </p:cNvPr>
          <p:cNvPicPr>
            <a:picLocks noChangeAspect="1"/>
          </p:cNvPicPr>
          <p:nvPr/>
        </p:nvPicPr>
        <p:blipFill>
          <a:blip r:embed="rId4"/>
          <a:srcRect t="13596" b="13650"/>
          <a:stretch>
            <a:fillRect/>
          </a:stretch>
        </p:blipFill>
        <p:spPr>
          <a:xfrm>
            <a:off x="5797858" y="46636"/>
            <a:ext cx="1038797" cy="755747"/>
          </a:xfrm>
          <a:prstGeom prst="rect">
            <a:avLst/>
          </a:prstGeom>
        </p:spPr>
      </p:pic>
      <p:sp>
        <p:nvSpPr>
          <p:cNvPr id="2" name="ZoneTexte 1">
            <a:extLst>
              <a:ext uri="{FF2B5EF4-FFF2-40B4-BE49-F238E27FC236}">
                <a16:creationId xmlns:a16="http://schemas.microsoft.com/office/drawing/2014/main" id="{E4386855-FEE0-A9C8-67FD-B59A7A1F8A3A}"/>
              </a:ext>
            </a:extLst>
          </p:cNvPr>
          <p:cNvSpPr txBox="1"/>
          <p:nvPr/>
        </p:nvSpPr>
        <p:spPr>
          <a:xfrm>
            <a:off x="3334516" y="630085"/>
            <a:ext cx="5965479" cy="584775"/>
          </a:xfrm>
          <a:prstGeom prst="rect">
            <a:avLst/>
          </a:prstGeom>
          <a:noFill/>
        </p:spPr>
        <p:txBody>
          <a:bodyPr wrap="none" rtlCol="0">
            <a:spAutoFit/>
          </a:bodyPr>
          <a:lstStyle/>
          <a:p>
            <a:r>
              <a:rPr lang="fr-FR" sz="3200" dirty="0"/>
              <a:t>Associe la bonne phrase à la photo</a:t>
            </a:r>
          </a:p>
        </p:txBody>
      </p:sp>
    </p:spTree>
    <p:extLst>
      <p:ext uri="{BB962C8B-B14F-4D97-AF65-F5344CB8AC3E}">
        <p14:creationId xmlns:p14="http://schemas.microsoft.com/office/powerpoint/2010/main" val="1210148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2CE86C-7153-C4CE-713A-47A0CA006F19}"/>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BC178E60-E258-C139-1E60-7C8F739C2892}"/>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6F1F1903-2E7A-D416-8915-A1EA7BA5A35E}"/>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A581627-80F5-9937-47A9-D34B360C7E9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1" name="ZoneTexte 20">
            <a:extLst>
              <a:ext uri="{FF2B5EF4-FFF2-40B4-BE49-F238E27FC236}">
                <a16:creationId xmlns:a16="http://schemas.microsoft.com/office/drawing/2014/main" id="{6D483809-7A4E-0DCA-A310-42253D3779B0}"/>
              </a:ext>
            </a:extLst>
          </p:cNvPr>
          <p:cNvSpPr txBox="1"/>
          <p:nvPr/>
        </p:nvSpPr>
        <p:spPr>
          <a:xfrm>
            <a:off x="4655827" y="1428067"/>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a:t>
            </a:r>
          </a:p>
        </p:txBody>
      </p:sp>
      <p:sp>
        <p:nvSpPr>
          <p:cNvPr id="22" name="ZoneTexte 21">
            <a:extLst>
              <a:ext uri="{FF2B5EF4-FFF2-40B4-BE49-F238E27FC236}">
                <a16:creationId xmlns:a16="http://schemas.microsoft.com/office/drawing/2014/main" id="{CE673CEB-D54C-9029-E6A7-8681560DAAFA}"/>
              </a:ext>
            </a:extLst>
          </p:cNvPr>
          <p:cNvSpPr txBox="1"/>
          <p:nvPr/>
        </p:nvSpPr>
        <p:spPr>
          <a:xfrm>
            <a:off x="4655827" y="3202643"/>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t>
            </a:r>
          </a:p>
        </p:txBody>
      </p:sp>
      <p:sp>
        <p:nvSpPr>
          <p:cNvPr id="23" name="Bulle narrative : rectangle à coins arrondis 6">
            <a:extLst>
              <a:ext uri="{FF2B5EF4-FFF2-40B4-BE49-F238E27FC236}">
                <a16:creationId xmlns:a16="http://schemas.microsoft.com/office/drawing/2014/main" id="{A1A00CBB-8EE2-E0C2-3FD3-C29FB0B0303F}"/>
              </a:ext>
            </a:extLst>
          </p:cNvPr>
          <p:cNvSpPr/>
          <p:nvPr/>
        </p:nvSpPr>
        <p:spPr>
          <a:xfrm>
            <a:off x="5543923" y="483698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Elle porte quelque chose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de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haut</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24" name="ZoneTexte 23">
            <a:extLst>
              <a:ext uri="{FF2B5EF4-FFF2-40B4-BE49-F238E27FC236}">
                <a16:creationId xmlns:a16="http://schemas.microsoft.com/office/drawing/2014/main" id="{61EBE6C1-67A1-9B32-2BF5-C705338A5AA1}"/>
              </a:ext>
            </a:extLst>
          </p:cNvPr>
          <p:cNvSpPr txBox="1"/>
          <p:nvPr/>
        </p:nvSpPr>
        <p:spPr>
          <a:xfrm>
            <a:off x="4655827" y="4950928"/>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t>
            </a:r>
          </a:p>
        </p:txBody>
      </p:sp>
      <p:sp>
        <p:nvSpPr>
          <p:cNvPr id="25" name="Bulle narrative : rectangle à coins arrondis 12">
            <a:extLst>
              <a:ext uri="{FF2B5EF4-FFF2-40B4-BE49-F238E27FC236}">
                <a16:creationId xmlns:a16="http://schemas.microsoft.com/office/drawing/2014/main" id="{E39E2725-CCB6-1F55-AFD6-0AF9F7FD6950}"/>
              </a:ext>
            </a:extLst>
          </p:cNvPr>
          <p:cNvSpPr/>
          <p:nvPr/>
        </p:nvSpPr>
        <p:spPr>
          <a:xfrm>
            <a:off x="5543923" y="3088702"/>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Elle porte quelque chose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de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léger</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26" name="Bulle narrative : rectangle à coins arrondis 13">
            <a:extLst>
              <a:ext uri="{FF2B5EF4-FFF2-40B4-BE49-F238E27FC236}">
                <a16:creationId xmlns:a16="http://schemas.microsoft.com/office/drawing/2014/main" id="{41582590-DBB0-6150-0A3C-CB329EB0BD1C}"/>
              </a:ext>
            </a:extLst>
          </p:cNvPr>
          <p:cNvSpPr/>
          <p:nvPr/>
        </p:nvSpPr>
        <p:spPr>
          <a:xfrm>
            <a:off x="5543923" y="131412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Elle porte quelque chose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de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grand</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27" name="Image 26">
            <a:extLst>
              <a:ext uri="{FF2B5EF4-FFF2-40B4-BE49-F238E27FC236}">
                <a16:creationId xmlns:a16="http://schemas.microsoft.com/office/drawing/2014/main" id="{3B3960EF-769E-59C0-3873-AABE2B1AFC6D}"/>
              </a:ext>
            </a:extLst>
          </p:cNvPr>
          <p:cNvPicPr>
            <a:picLocks noChangeAspect="1"/>
          </p:cNvPicPr>
          <p:nvPr/>
        </p:nvPicPr>
        <p:blipFill rotWithShape="1">
          <a:blip r:embed="rId3">
            <a:extLst>
              <a:ext uri="{28A0092B-C50C-407E-A947-70E740481C1C}">
                <a14:useLocalDpi xmlns:a14="http://schemas.microsoft.com/office/drawing/2010/main" val="0"/>
              </a:ext>
            </a:extLst>
          </a:blip>
          <a:srcRect t="50000" r="43687"/>
          <a:stretch/>
        </p:blipFill>
        <p:spPr>
          <a:xfrm>
            <a:off x="1687812" y="1643120"/>
            <a:ext cx="2598325" cy="3960000"/>
          </a:xfrm>
          <a:prstGeom prst="rect">
            <a:avLst/>
          </a:prstGeom>
        </p:spPr>
      </p:pic>
      <p:sp>
        <p:nvSpPr>
          <p:cNvPr id="2" name="ZoneTexte 1">
            <a:extLst>
              <a:ext uri="{FF2B5EF4-FFF2-40B4-BE49-F238E27FC236}">
                <a16:creationId xmlns:a16="http://schemas.microsoft.com/office/drawing/2014/main" id="{438D29D3-2B53-735E-3AED-2D80FCB3C251}"/>
              </a:ext>
            </a:extLst>
          </p:cNvPr>
          <p:cNvSpPr txBox="1"/>
          <p:nvPr/>
        </p:nvSpPr>
        <p:spPr>
          <a:xfrm>
            <a:off x="3334516" y="630085"/>
            <a:ext cx="5965479" cy="584775"/>
          </a:xfrm>
          <a:prstGeom prst="rect">
            <a:avLst/>
          </a:prstGeom>
          <a:noFill/>
        </p:spPr>
        <p:txBody>
          <a:bodyPr wrap="none" rtlCol="0">
            <a:spAutoFit/>
          </a:bodyPr>
          <a:lstStyle/>
          <a:p>
            <a:r>
              <a:rPr lang="fr-FR" sz="3200" dirty="0"/>
              <a:t>Associe la bonne phrase à la photo</a:t>
            </a:r>
          </a:p>
        </p:txBody>
      </p:sp>
      <p:pic>
        <p:nvPicPr>
          <p:cNvPr id="3" name="Image 2">
            <a:extLst>
              <a:ext uri="{FF2B5EF4-FFF2-40B4-BE49-F238E27FC236}">
                <a16:creationId xmlns:a16="http://schemas.microsoft.com/office/drawing/2014/main" id="{EC03F6F7-D4E2-A36F-65E4-6131E217094A}"/>
              </a:ext>
            </a:extLst>
          </p:cNvPr>
          <p:cNvPicPr>
            <a:picLocks noChangeAspect="1"/>
          </p:cNvPicPr>
          <p:nvPr/>
        </p:nvPicPr>
        <p:blipFill>
          <a:blip r:embed="rId4"/>
          <a:srcRect t="13596" b="13650"/>
          <a:stretch>
            <a:fillRect/>
          </a:stretch>
        </p:blipFill>
        <p:spPr>
          <a:xfrm>
            <a:off x="5797858" y="46636"/>
            <a:ext cx="1038797" cy="755747"/>
          </a:xfrm>
          <a:prstGeom prst="rect">
            <a:avLst/>
          </a:prstGeom>
        </p:spPr>
      </p:pic>
    </p:spTree>
    <p:extLst>
      <p:ext uri="{BB962C8B-B14F-4D97-AF65-F5344CB8AC3E}">
        <p14:creationId xmlns:p14="http://schemas.microsoft.com/office/powerpoint/2010/main" val="3917599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CC1E96-54EF-58E6-8DE1-54B08241DD2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C158EB71-9244-DAB5-D9C6-0A543E5BE588}"/>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D1AB27EC-9E0D-E231-AED3-63DF43DAA19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886655D7-4D30-9C56-DA5F-275A4A1B3D6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 name="ZoneTexte 1">
            <a:extLst>
              <a:ext uri="{FF2B5EF4-FFF2-40B4-BE49-F238E27FC236}">
                <a16:creationId xmlns:a16="http://schemas.microsoft.com/office/drawing/2014/main" id="{DC1AF15A-BEC9-B3A8-9770-D377DC7CDB91}"/>
              </a:ext>
            </a:extLst>
          </p:cNvPr>
          <p:cNvSpPr txBox="1"/>
          <p:nvPr/>
        </p:nvSpPr>
        <p:spPr>
          <a:xfrm>
            <a:off x="4608175" y="1634229"/>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a:t>
            </a:r>
          </a:p>
        </p:txBody>
      </p:sp>
      <p:sp>
        <p:nvSpPr>
          <p:cNvPr id="3" name="ZoneTexte 2">
            <a:extLst>
              <a:ext uri="{FF2B5EF4-FFF2-40B4-BE49-F238E27FC236}">
                <a16:creationId xmlns:a16="http://schemas.microsoft.com/office/drawing/2014/main" id="{E5A73FBF-B8A2-5110-2457-0DB780B6135F}"/>
              </a:ext>
            </a:extLst>
          </p:cNvPr>
          <p:cNvSpPr txBox="1"/>
          <p:nvPr/>
        </p:nvSpPr>
        <p:spPr>
          <a:xfrm>
            <a:off x="4608175" y="3408805"/>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t>
            </a:r>
          </a:p>
        </p:txBody>
      </p:sp>
      <p:sp>
        <p:nvSpPr>
          <p:cNvPr id="4" name="Bulle narrative : rectangle à coins arrondis 6">
            <a:extLst>
              <a:ext uri="{FF2B5EF4-FFF2-40B4-BE49-F238E27FC236}">
                <a16:creationId xmlns:a16="http://schemas.microsoft.com/office/drawing/2014/main" id="{84FDCF65-69BA-85F9-2D8C-CB8983DE3A1B}"/>
              </a:ext>
            </a:extLst>
          </p:cNvPr>
          <p:cNvSpPr/>
          <p:nvPr/>
        </p:nvSpPr>
        <p:spPr>
          <a:xfrm>
            <a:off x="5496271" y="5043148"/>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L’échelle est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haute</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5" name="ZoneTexte 4">
            <a:extLst>
              <a:ext uri="{FF2B5EF4-FFF2-40B4-BE49-F238E27FC236}">
                <a16:creationId xmlns:a16="http://schemas.microsoft.com/office/drawing/2014/main" id="{83200DE8-3EB8-5E7D-0747-C8407887B2BD}"/>
              </a:ext>
            </a:extLst>
          </p:cNvPr>
          <p:cNvSpPr txBox="1"/>
          <p:nvPr/>
        </p:nvSpPr>
        <p:spPr>
          <a:xfrm>
            <a:off x="4608175" y="5157090"/>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t>
            </a:r>
          </a:p>
        </p:txBody>
      </p:sp>
      <p:sp>
        <p:nvSpPr>
          <p:cNvPr id="7" name="Bulle narrative : rectangle à coins arrondis 12">
            <a:extLst>
              <a:ext uri="{FF2B5EF4-FFF2-40B4-BE49-F238E27FC236}">
                <a16:creationId xmlns:a16="http://schemas.microsoft.com/office/drawing/2014/main" id="{6DF47999-A4E0-A2BF-A516-6A22997792CD}"/>
              </a:ext>
            </a:extLst>
          </p:cNvPr>
          <p:cNvSpPr/>
          <p:nvPr/>
        </p:nvSpPr>
        <p:spPr>
          <a:xfrm>
            <a:off x="5496271" y="3294864"/>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L’échelle est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large</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8" name="Bulle narrative : rectangle à coins arrondis 13">
            <a:extLst>
              <a:ext uri="{FF2B5EF4-FFF2-40B4-BE49-F238E27FC236}">
                <a16:creationId xmlns:a16="http://schemas.microsoft.com/office/drawing/2014/main" id="{7344DEFE-7814-38B7-3678-6F6D64BCEE93}"/>
              </a:ext>
            </a:extLst>
          </p:cNvPr>
          <p:cNvSpPr/>
          <p:nvPr/>
        </p:nvSpPr>
        <p:spPr>
          <a:xfrm>
            <a:off x="5496271" y="1524247"/>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L’échelle est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basse</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9" name="ZoneTexte 8">
            <a:extLst>
              <a:ext uri="{FF2B5EF4-FFF2-40B4-BE49-F238E27FC236}">
                <a16:creationId xmlns:a16="http://schemas.microsoft.com/office/drawing/2014/main" id="{26707F52-7DA6-EF02-90D0-442B453E5A92}"/>
              </a:ext>
            </a:extLst>
          </p:cNvPr>
          <p:cNvSpPr txBox="1"/>
          <p:nvPr/>
        </p:nvSpPr>
        <p:spPr>
          <a:xfrm>
            <a:off x="9456759" y="6535281"/>
            <a:ext cx="453835"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3/6</a:t>
            </a:r>
            <a:endParaRPr kumimoji="0" lang="fr-FR" sz="18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12" name="Image 11">
            <a:extLst>
              <a:ext uri="{FF2B5EF4-FFF2-40B4-BE49-F238E27FC236}">
                <a16:creationId xmlns:a16="http://schemas.microsoft.com/office/drawing/2014/main" id="{BEF6389E-B054-034C-167A-72448D37DD73}"/>
              </a:ext>
            </a:extLst>
          </p:cNvPr>
          <p:cNvPicPr>
            <a:picLocks noChangeAspect="1"/>
          </p:cNvPicPr>
          <p:nvPr/>
        </p:nvPicPr>
        <p:blipFill rotWithShape="1">
          <a:blip r:embed="rId3">
            <a:extLst>
              <a:ext uri="{28A0092B-C50C-407E-A947-70E740481C1C}">
                <a14:useLocalDpi xmlns:a14="http://schemas.microsoft.com/office/drawing/2010/main" val="0"/>
              </a:ext>
            </a:extLst>
          </a:blip>
          <a:srcRect l="38046"/>
          <a:stretch/>
        </p:blipFill>
        <p:spPr>
          <a:xfrm>
            <a:off x="1640160" y="1849282"/>
            <a:ext cx="2453385" cy="3960000"/>
          </a:xfrm>
          <a:prstGeom prst="rect">
            <a:avLst/>
          </a:prstGeom>
        </p:spPr>
      </p:pic>
      <p:pic>
        <p:nvPicPr>
          <p:cNvPr id="15" name="Image 14">
            <a:extLst>
              <a:ext uri="{FF2B5EF4-FFF2-40B4-BE49-F238E27FC236}">
                <a16:creationId xmlns:a16="http://schemas.microsoft.com/office/drawing/2014/main" id="{16320091-C6DC-608A-3D02-3D2320A34DAB}"/>
              </a:ext>
            </a:extLst>
          </p:cNvPr>
          <p:cNvPicPr>
            <a:picLocks noChangeAspect="1"/>
          </p:cNvPicPr>
          <p:nvPr/>
        </p:nvPicPr>
        <p:blipFill>
          <a:blip r:embed="rId4"/>
          <a:srcRect t="13596" b="13650"/>
          <a:stretch>
            <a:fillRect/>
          </a:stretch>
        </p:blipFill>
        <p:spPr>
          <a:xfrm>
            <a:off x="5797858" y="46636"/>
            <a:ext cx="1038797" cy="755747"/>
          </a:xfrm>
          <a:prstGeom prst="rect">
            <a:avLst/>
          </a:prstGeom>
        </p:spPr>
      </p:pic>
      <p:sp>
        <p:nvSpPr>
          <p:cNvPr id="16" name="ZoneTexte 15">
            <a:extLst>
              <a:ext uri="{FF2B5EF4-FFF2-40B4-BE49-F238E27FC236}">
                <a16:creationId xmlns:a16="http://schemas.microsoft.com/office/drawing/2014/main" id="{77105166-7A37-63EA-D01F-D1FF9958D2CC}"/>
              </a:ext>
            </a:extLst>
          </p:cNvPr>
          <p:cNvSpPr txBox="1"/>
          <p:nvPr/>
        </p:nvSpPr>
        <p:spPr>
          <a:xfrm>
            <a:off x="3334516" y="630085"/>
            <a:ext cx="5965479" cy="584775"/>
          </a:xfrm>
          <a:prstGeom prst="rect">
            <a:avLst/>
          </a:prstGeom>
          <a:noFill/>
        </p:spPr>
        <p:txBody>
          <a:bodyPr wrap="none" rtlCol="0">
            <a:spAutoFit/>
          </a:bodyPr>
          <a:lstStyle/>
          <a:p>
            <a:r>
              <a:rPr lang="fr-FR" sz="3200" dirty="0"/>
              <a:t>Associe la bonne phrase à la photo</a:t>
            </a:r>
          </a:p>
        </p:txBody>
      </p:sp>
    </p:spTree>
    <p:extLst>
      <p:ext uri="{BB962C8B-B14F-4D97-AF65-F5344CB8AC3E}">
        <p14:creationId xmlns:p14="http://schemas.microsoft.com/office/powerpoint/2010/main" val="304879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C76A6C-071D-C12B-6600-0A3E4534CBE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49C0281-2713-843C-7E61-A5FC1F6EE3B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31F3D924-9445-88D5-4D5C-15423ACE00B4}"/>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E27CDE1-7144-DC3D-A100-006650CC3995}"/>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 name="ZoneTexte 1">
            <a:extLst>
              <a:ext uri="{FF2B5EF4-FFF2-40B4-BE49-F238E27FC236}">
                <a16:creationId xmlns:a16="http://schemas.microsoft.com/office/drawing/2014/main" id="{08F0F0BC-E5D1-C3DD-8BD1-C09E3A3024A2}"/>
              </a:ext>
            </a:extLst>
          </p:cNvPr>
          <p:cNvSpPr txBox="1"/>
          <p:nvPr/>
        </p:nvSpPr>
        <p:spPr>
          <a:xfrm>
            <a:off x="4776910" y="1757061"/>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a:t>
            </a:r>
          </a:p>
        </p:txBody>
      </p:sp>
      <p:sp>
        <p:nvSpPr>
          <p:cNvPr id="3" name="ZoneTexte 2">
            <a:extLst>
              <a:ext uri="{FF2B5EF4-FFF2-40B4-BE49-F238E27FC236}">
                <a16:creationId xmlns:a16="http://schemas.microsoft.com/office/drawing/2014/main" id="{21C96278-721F-8E88-31EC-E4F2B3318D3F}"/>
              </a:ext>
            </a:extLst>
          </p:cNvPr>
          <p:cNvSpPr txBox="1"/>
          <p:nvPr/>
        </p:nvSpPr>
        <p:spPr>
          <a:xfrm>
            <a:off x="4776910" y="3531637"/>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t>
            </a:r>
          </a:p>
        </p:txBody>
      </p:sp>
      <p:sp>
        <p:nvSpPr>
          <p:cNvPr id="4" name="Bulle narrative : rectangle à coins arrondis 6">
            <a:extLst>
              <a:ext uri="{FF2B5EF4-FFF2-40B4-BE49-F238E27FC236}">
                <a16:creationId xmlns:a16="http://schemas.microsoft.com/office/drawing/2014/main" id="{84DC7B32-9CE5-C981-5B61-F954C481F786}"/>
              </a:ext>
            </a:extLst>
          </p:cNvPr>
          <p:cNvSpPr/>
          <p:nvPr/>
        </p:nvSpPr>
        <p:spPr>
          <a:xfrm>
            <a:off x="5665006" y="5165980"/>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La main du bébé est plus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grande</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que l’autre main.</a:t>
            </a:r>
          </a:p>
        </p:txBody>
      </p:sp>
      <p:sp>
        <p:nvSpPr>
          <p:cNvPr id="5" name="ZoneTexte 4">
            <a:extLst>
              <a:ext uri="{FF2B5EF4-FFF2-40B4-BE49-F238E27FC236}">
                <a16:creationId xmlns:a16="http://schemas.microsoft.com/office/drawing/2014/main" id="{7D2D4D31-5725-CF70-AF6B-CEFA84094E04}"/>
              </a:ext>
            </a:extLst>
          </p:cNvPr>
          <p:cNvSpPr txBox="1"/>
          <p:nvPr/>
        </p:nvSpPr>
        <p:spPr>
          <a:xfrm>
            <a:off x="4776910" y="5279922"/>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t>
            </a:r>
          </a:p>
        </p:txBody>
      </p:sp>
      <p:sp>
        <p:nvSpPr>
          <p:cNvPr id="7" name="Bulle narrative : rectangle à coins arrondis 12">
            <a:extLst>
              <a:ext uri="{FF2B5EF4-FFF2-40B4-BE49-F238E27FC236}">
                <a16:creationId xmlns:a16="http://schemas.microsoft.com/office/drawing/2014/main" id="{5144179A-B369-97B7-6776-DDC7CB22BC92}"/>
              </a:ext>
            </a:extLst>
          </p:cNvPr>
          <p:cNvSpPr/>
          <p:nvPr/>
        </p:nvSpPr>
        <p:spPr>
          <a:xfrm>
            <a:off x="5665006" y="341769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La main du bébé est plus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lourde</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que l’autre main.</a:t>
            </a:r>
          </a:p>
        </p:txBody>
      </p:sp>
      <p:sp>
        <p:nvSpPr>
          <p:cNvPr id="8" name="Bulle narrative : rectangle à coins arrondis 13">
            <a:extLst>
              <a:ext uri="{FF2B5EF4-FFF2-40B4-BE49-F238E27FC236}">
                <a16:creationId xmlns:a16="http://schemas.microsoft.com/office/drawing/2014/main" id="{B49D1D6D-1C72-1553-19B8-AFBE8DB86CCF}"/>
              </a:ext>
            </a:extLst>
          </p:cNvPr>
          <p:cNvSpPr/>
          <p:nvPr/>
        </p:nvSpPr>
        <p:spPr>
          <a:xfrm>
            <a:off x="5665006" y="1643120"/>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La main du bébé est plus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petite</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que l’autre main.</a:t>
            </a:r>
          </a:p>
        </p:txBody>
      </p:sp>
      <p:sp>
        <p:nvSpPr>
          <p:cNvPr id="9" name="ZoneTexte 8">
            <a:extLst>
              <a:ext uri="{FF2B5EF4-FFF2-40B4-BE49-F238E27FC236}">
                <a16:creationId xmlns:a16="http://schemas.microsoft.com/office/drawing/2014/main" id="{C240E872-AF38-D091-8EDF-C94916AF0BCC}"/>
              </a:ext>
            </a:extLst>
          </p:cNvPr>
          <p:cNvSpPr txBox="1"/>
          <p:nvPr/>
        </p:nvSpPr>
        <p:spPr>
          <a:xfrm>
            <a:off x="9625494" y="6658113"/>
            <a:ext cx="453835" cy="27699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rPr>
              <a:t>4/6</a:t>
            </a:r>
            <a:endParaRPr kumimoji="0" lang="fr-FR" sz="1800" b="0" i="0" u="none" strike="noStrike" kern="1200" cap="none" spc="0" normalizeH="0" baseline="0" noProof="0" dirty="0">
              <a:ln>
                <a:noFill/>
              </a:ln>
              <a:solidFill>
                <a:prstClr val="black">
                  <a:lumMod val="65000"/>
                  <a:lumOff val="35000"/>
                </a:prstClr>
              </a:solidFill>
              <a:effectLst/>
              <a:uLnTx/>
              <a:uFillTx/>
              <a:latin typeface="Arial" panose="020B0604020202020204" pitchFamily="34" charset="0"/>
              <a:ea typeface="+mn-ea"/>
              <a:cs typeface="Arial" panose="020B0604020202020204" pitchFamily="34" charset="0"/>
            </a:endParaRPr>
          </a:p>
        </p:txBody>
      </p:sp>
      <p:pic>
        <p:nvPicPr>
          <p:cNvPr id="12" name="Image 11">
            <a:extLst>
              <a:ext uri="{FF2B5EF4-FFF2-40B4-BE49-F238E27FC236}">
                <a16:creationId xmlns:a16="http://schemas.microsoft.com/office/drawing/2014/main" id="{26B31D8D-6929-7510-0DAD-DAC4247FA66D}"/>
              </a:ext>
            </a:extLst>
          </p:cNvPr>
          <p:cNvPicPr>
            <a:picLocks noChangeAspect="1"/>
          </p:cNvPicPr>
          <p:nvPr/>
        </p:nvPicPr>
        <p:blipFill rotWithShape="1">
          <a:blip r:embed="rId3">
            <a:extLst>
              <a:ext uri="{28A0092B-C50C-407E-A947-70E740481C1C}">
                <a14:useLocalDpi xmlns:a14="http://schemas.microsoft.com/office/drawing/2010/main" val="0"/>
              </a:ext>
            </a:extLst>
          </a:blip>
          <a:srcRect r="20460" b="15902"/>
          <a:stretch/>
        </p:blipFill>
        <p:spPr>
          <a:xfrm rot="16200000">
            <a:off x="1226855" y="2584114"/>
            <a:ext cx="3834124" cy="2700000"/>
          </a:xfrm>
          <a:prstGeom prst="rect">
            <a:avLst/>
          </a:prstGeom>
        </p:spPr>
      </p:pic>
      <p:sp>
        <p:nvSpPr>
          <p:cNvPr id="28" name="ZoneTexte 27">
            <a:extLst>
              <a:ext uri="{FF2B5EF4-FFF2-40B4-BE49-F238E27FC236}">
                <a16:creationId xmlns:a16="http://schemas.microsoft.com/office/drawing/2014/main" id="{16F1B27A-9A0E-10C2-33C3-91C5F5B2074B}"/>
              </a:ext>
            </a:extLst>
          </p:cNvPr>
          <p:cNvSpPr txBox="1"/>
          <p:nvPr/>
        </p:nvSpPr>
        <p:spPr>
          <a:xfrm>
            <a:off x="3334516" y="630085"/>
            <a:ext cx="5965479" cy="584775"/>
          </a:xfrm>
          <a:prstGeom prst="rect">
            <a:avLst/>
          </a:prstGeom>
          <a:noFill/>
        </p:spPr>
        <p:txBody>
          <a:bodyPr wrap="none" rtlCol="0">
            <a:spAutoFit/>
          </a:bodyPr>
          <a:lstStyle/>
          <a:p>
            <a:r>
              <a:rPr lang="fr-FR" sz="3200" dirty="0"/>
              <a:t>Associe la bonne phrase à la photo</a:t>
            </a:r>
          </a:p>
        </p:txBody>
      </p:sp>
      <p:pic>
        <p:nvPicPr>
          <p:cNvPr id="29" name="Image 28">
            <a:extLst>
              <a:ext uri="{FF2B5EF4-FFF2-40B4-BE49-F238E27FC236}">
                <a16:creationId xmlns:a16="http://schemas.microsoft.com/office/drawing/2014/main" id="{4F100293-8984-D1BC-9D46-37B8AA1CCFEF}"/>
              </a:ext>
            </a:extLst>
          </p:cNvPr>
          <p:cNvPicPr>
            <a:picLocks noChangeAspect="1"/>
          </p:cNvPicPr>
          <p:nvPr/>
        </p:nvPicPr>
        <p:blipFill>
          <a:blip r:embed="rId4"/>
          <a:srcRect t="13596" b="13650"/>
          <a:stretch>
            <a:fillRect/>
          </a:stretch>
        </p:blipFill>
        <p:spPr>
          <a:xfrm>
            <a:off x="5797858" y="67184"/>
            <a:ext cx="1038797" cy="755747"/>
          </a:xfrm>
          <a:prstGeom prst="rect">
            <a:avLst/>
          </a:prstGeom>
        </p:spPr>
      </p:pic>
    </p:spTree>
    <p:extLst>
      <p:ext uri="{BB962C8B-B14F-4D97-AF65-F5344CB8AC3E}">
        <p14:creationId xmlns:p14="http://schemas.microsoft.com/office/powerpoint/2010/main" val="3380704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F0CFE-1DEE-5089-9A24-0FEF412A604F}"/>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A830953C-CADA-542C-9E2A-968283039D2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310A33CA-D9F9-E715-559C-4F123BB62F08}"/>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443A69C-068F-95A1-C7DE-21891D18A75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 name="ZoneTexte 1">
            <a:extLst>
              <a:ext uri="{FF2B5EF4-FFF2-40B4-BE49-F238E27FC236}">
                <a16:creationId xmlns:a16="http://schemas.microsoft.com/office/drawing/2014/main" id="{F2017475-2333-2DBF-CDE4-BEB0AE848E72}"/>
              </a:ext>
            </a:extLst>
          </p:cNvPr>
          <p:cNvSpPr txBox="1"/>
          <p:nvPr/>
        </p:nvSpPr>
        <p:spPr>
          <a:xfrm>
            <a:off x="5147470" y="1393907"/>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a:t>
            </a:r>
          </a:p>
        </p:txBody>
      </p:sp>
      <p:sp>
        <p:nvSpPr>
          <p:cNvPr id="3" name="ZoneTexte 2">
            <a:extLst>
              <a:ext uri="{FF2B5EF4-FFF2-40B4-BE49-F238E27FC236}">
                <a16:creationId xmlns:a16="http://schemas.microsoft.com/office/drawing/2014/main" id="{D764D61C-BFDD-334E-6780-FFD1BC297FA9}"/>
              </a:ext>
            </a:extLst>
          </p:cNvPr>
          <p:cNvSpPr txBox="1"/>
          <p:nvPr/>
        </p:nvSpPr>
        <p:spPr>
          <a:xfrm>
            <a:off x="5147470" y="3168483"/>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t>
            </a:r>
          </a:p>
        </p:txBody>
      </p:sp>
      <p:sp>
        <p:nvSpPr>
          <p:cNvPr id="4" name="Bulle narrative : rectangle à coins arrondis 6">
            <a:extLst>
              <a:ext uri="{FF2B5EF4-FFF2-40B4-BE49-F238E27FC236}">
                <a16:creationId xmlns:a16="http://schemas.microsoft.com/office/drawing/2014/main" id="{8B6CE5C4-20C1-29C5-14AA-B918E9722DF1}"/>
              </a:ext>
            </a:extLst>
          </p:cNvPr>
          <p:cNvSpPr/>
          <p:nvPr/>
        </p:nvSpPr>
        <p:spPr>
          <a:xfrm>
            <a:off x="6035566" y="480282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Une plume, c’est toujours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lourd</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ZoneTexte 4">
            <a:extLst>
              <a:ext uri="{FF2B5EF4-FFF2-40B4-BE49-F238E27FC236}">
                <a16:creationId xmlns:a16="http://schemas.microsoft.com/office/drawing/2014/main" id="{847D9901-60D9-F7D5-8DB6-8B8156E77987}"/>
              </a:ext>
            </a:extLst>
          </p:cNvPr>
          <p:cNvSpPr txBox="1"/>
          <p:nvPr/>
        </p:nvSpPr>
        <p:spPr>
          <a:xfrm>
            <a:off x="5147470" y="4916768"/>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t>
            </a:r>
          </a:p>
        </p:txBody>
      </p:sp>
      <p:sp>
        <p:nvSpPr>
          <p:cNvPr id="7" name="Bulle narrative : rectangle à coins arrondis 12">
            <a:extLst>
              <a:ext uri="{FF2B5EF4-FFF2-40B4-BE49-F238E27FC236}">
                <a16:creationId xmlns:a16="http://schemas.microsoft.com/office/drawing/2014/main" id="{5A8EF6AD-4CAC-992D-13F1-718EDFF23775}"/>
              </a:ext>
            </a:extLst>
          </p:cNvPr>
          <p:cNvSpPr/>
          <p:nvPr/>
        </p:nvSpPr>
        <p:spPr>
          <a:xfrm>
            <a:off x="6035566" y="3054542"/>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Une plume, c’est toujours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grand</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8" name="Bulle narrative : rectangle à coins arrondis 13">
            <a:extLst>
              <a:ext uri="{FF2B5EF4-FFF2-40B4-BE49-F238E27FC236}">
                <a16:creationId xmlns:a16="http://schemas.microsoft.com/office/drawing/2014/main" id="{701F77F6-1ABB-1C0E-C33E-2CE7CB74BD61}"/>
              </a:ext>
            </a:extLst>
          </p:cNvPr>
          <p:cNvSpPr/>
          <p:nvPr/>
        </p:nvSpPr>
        <p:spPr>
          <a:xfrm>
            <a:off x="6035566" y="127996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Une plume, c’est toujours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léger</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9" name="Image 8">
            <a:extLst>
              <a:ext uri="{FF2B5EF4-FFF2-40B4-BE49-F238E27FC236}">
                <a16:creationId xmlns:a16="http://schemas.microsoft.com/office/drawing/2014/main" id="{DEE3BD3C-74AC-E3E6-8C7E-5FEBB1B8A42C}"/>
              </a:ext>
            </a:extLst>
          </p:cNvPr>
          <p:cNvPicPr>
            <a:picLocks noChangeAspect="1"/>
          </p:cNvPicPr>
          <p:nvPr/>
        </p:nvPicPr>
        <p:blipFill rotWithShape="1">
          <a:blip r:embed="rId3">
            <a:extLst>
              <a:ext uri="{28A0092B-C50C-407E-A947-70E740481C1C}">
                <a14:useLocalDpi xmlns:a14="http://schemas.microsoft.com/office/drawing/2010/main" val="0"/>
              </a:ext>
            </a:extLst>
          </a:blip>
          <a:srcRect l="20574" t="6492" r="19655" b="15602"/>
          <a:stretch/>
        </p:blipFill>
        <p:spPr>
          <a:xfrm>
            <a:off x="2051685" y="2299660"/>
            <a:ext cx="2891069" cy="2511215"/>
          </a:xfrm>
          <a:prstGeom prst="rect">
            <a:avLst/>
          </a:prstGeom>
        </p:spPr>
      </p:pic>
      <p:sp>
        <p:nvSpPr>
          <p:cNvPr id="27" name="ZoneTexte 26">
            <a:extLst>
              <a:ext uri="{FF2B5EF4-FFF2-40B4-BE49-F238E27FC236}">
                <a16:creationId xmlns:a16="http://schemas.microsoft.com/office/drawing/2014/main" id="{17E12FE5-E0BC-1C17-4843-EA50ED1A180F}"/>
              </a:ext>
            </a:extLst>
          </p:cNvPr>
          <p:cNvSpPr txBox="1"/>
          <p:nvPr/>
        </p:nvSpPr>
        <p:spPr>
          <a:xfrm>
            <a:off x="3334516" y="630085"/>
            <a:ext cx="5965479" cy="584775"/>
          </a:xfrm>
          <a:prstGeom prst="rect">
            <a:avLst/>
          </a:prstGeom>
          <a:noFill/>
        </p:spPr>
        <p:txBody>
          <a:bodyPr wrap="none" rtlCol="0">
            <a:spAutoFit/>
          </a:bodyPr>
          <a:lstStyle/>
          <a:p>
            <a:r>
              <a:rPr lang="fr-FR" sz="3200" dirty="0"/>
              <a:t>Associe la bonne phrase à la photo</a:t>
            </a:r>
          </a:p>
        </p:txBody>
      </p:sp>
      <p:pic>
        <p:nvPicPr>
          <p:cNvPr id="28" name="Image 27">
            <a:extLst>
              <a:ext uri="{FF2B5EF4-FFF2-40B4-BE49-F238E27FC236}">
                <a16:creationId xmlns:a16="http://schemas.microsoft.com/office/drawing/2014/main" id="{B52D5833-D639-9912-8875-B3546B7A6640}"/>
              </a:ext>
            </a:extLst>
          </p:cNvPr>
          <p:cNvPicPr>
            <a:picLocks noChangeAspect="1"/>
          </p:cNvPicPr>
          <p:nvPr/>
        </p:nvPicPr>
        <p:blipFill>
          <a:blip r:embed="rId4"/>
          <a:srcRect t="13596" b="13650"/>
          <a:stretch>
            <a:fillRect/>
          </a:stretch>
        </p:blipFill>
        <p:spPr>
          <a:xfrm>
            <a:off x="5797858" y="56910"/>
            <a:ext cx="1038797" cy="755747"/>
          </a:xfrm>
          <a:prstGeom prst="rect">
            <a:avLst/>
          </a:prstGeom>
        </p:spPr>
      </p:pic>
    </p:spTree>
    <p:extLst>
      <p:ext uri="{BB962C8B-B14F-4D97-AF65-F5344CB8AC3E}">
        <p14:creationId xmlns:p14="http://schemas.microsoft.com/office/powerpoint/2010/main" val="237352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37D0C7-FF19-BE9B-97B0-4EC6D39BB09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AD448183-C3F0-B2B4-AAA1-2151D1F3AD29}"/>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3A0BCD29-707E-EB4C-3D63-78D32D5AD7A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B0C765C7-3567-F2A4-37D6-BCFA68C32C54}"/>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 name="ZoneTexte 1">
            <a:extLst>
              <a:ext uri="{FF2B5EF4-FFF2-40B4-BE49-F238E27FC236}">
                <a16:creationId xmlns:a16="http://schemas.microsoft.com/office/drawing/2014/main" id="{FCB51E46-A3C3-C65D-52FE-007CA6E6FE71}"/>
              </a:ext>
            </a:extLst>
          </p:cNvPr>
          <p:cNvSpPr txBox="1"/>
          <p:nvPr/>
        </p:nvSpPr>
        <p:spPr>
          <a:xfrm>
            <a:off x="4725737" y="1302467"/>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a:t>
            </a:r>
          </a:p>
        </p:txBody>
      </p:sp>
      <p:sp>
        <p:nvSpPr>
          <p:cNvPr id="3" name="ZoneTexte 2">
            <a:extLst>
              <a:ext uri="{FF2B5EF4-FFF2-40B4-BE49-F238E27FC236}">
                <a16:creationId xmlns:a16="http://schemas.microsoft.com/office/drawing/2014/main" id="{9A80DF23-0265-BD52-6FC5-CB00C988E6A2}"/>
              </a:ext>
            </a:extLst>
          </p:cNvPr>
          <p:cNvSpPr txBox="1"/>
          <p:nvPr/>
        </p:nvSpPr>
        <p:spPr>
          <a:xfrm>
            <a:off x="4725737" y="3077043"/>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t>
            </a:r>
          </a:p>
        </p:txBody>
      </p:sp>
      <p:sp>
        <p:nvSpPr>
          <p:cNvPr id="4" name="Bulle narrative : rectangle à coins arrondis 6">
            <a:extLst>
              <a:ext uri="{FF2B5EF4-FFF2-40B4-BE49-F238E27FC236}">
                <a16:creationId xmlns:a16="http://schemas.microsoft.com/office/drawing/2014/main" id="{AA68AB37-E6D8-F718-8A99-836AA870BCC0}"/>
              </a:ext>
            </a:extLst>
          </p:cNvPr>
          <p:cNvSpPr/>
          <p:nvPr/>
        </p:nvSpPr>
        <p:spPr>
          <a:xfrm>
            <a:off x="5613833" y="471138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Le temps restant est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large</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ZoneTexte 4">
            <a:extLst>
              <a:ext uri="{FF2B5EF4-FFF2-40B4-BE49-F238E27FC236}">
                <a16:creationId xmlns:a16="http://schemas.microsoft.com/office/drawing/2014/main" id="{E0961618-C589-C719-2B0A-F3B58584FD00}"/>
              </a:ext>
            </a:extLst>
          </p:cNvPr>
          <p:cNvSpPr txBox="1"/>
          <p:nvPr/>
        </p:nvSpPr>
        <p:spPr>
          <a:xfrm>
            <a:off x="4725737" y="4825328"/>
            <a:ext cx="756950" cy="923330"/>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defPPr>
              <a:defRPr lang="en-US"/>
            </a:defPPr>
            <a:lvl1pPr algn="ctr">
              <a:defRPr sz="4400" b="0">
                <a:solidFill>
                  <a:schemeClr val="lt1"/>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4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t>
            </a:r>
          </a:p>
        </p:txBody>
      </p:sp>
      <p:sp>
        <p:nvSpPr>
          <p:cNvPr id="7" name="Bulle narrative : rectangle à coins arrondis 12">
            <a:extLst>
              <a:ext uri="{FF2B5EF4-FFF2-40B4-BE49-F238E27FC236}">
                <a16:creationId xmlns:a16="http://schemas.microsoft.com/office/drawing/2014/main" id="{12654D15-16E0-85B5-EF43-2BD983CC4FA7}"/>
              </a:ext>
            </a:extLst>
          </p:cNvPr>
          <p:cNvSpPr/>
          <p:nvPr/>
        </p:nvSpPr>
        <p:spPr>
          <a:xfrm>
            <a:off x="5613833" y="2963102"/>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Le temps restant est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long</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8" name="Bulle narrative : rectangle à coins arrondis 13">
            <a:extLst>
              <a:ext uri="{FF2B5EF4-FFF2-40B4-BE49-F238E27FC236}">
                <a16:creationId xmlns:a16="http://schemas.microsoft.com/office/drawing/2014/main" id="{B8654BCD-6902-3A84-566F-B08D2B933619}"/>
              </a:ext>
            </a:extLst>
          </p:cNvPr>
          <p:cNvSpPr/>
          <p:nvPr/>
        </p:nvSpPr>
        <p:spPr>
          <a:xfrm>
            <a:off x="5613833" y="1188526"/>
            <a:ext cx="4595750" cy="1151213"/>
          </a:xfrm>
          <a:prstGeom prst="roundRect">
            <a:avLst/>
          </a:prstGeom>
          <a:solidFill>
            <a:srgbClr val="FFE9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36000" bIns="36000" rtlCol="0" anchor="ctr" anchorCtr="0">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Le temps restant est </a:t>
            </a:r>
            <a:r>
              <a:rPr kumimoji="0" lang="fr-FR" sz="2400" b="1" i="0" u="none" strike="noStrike" kern="1200" cap="none" spc="0" normalizeH="0" baseline="0" noProof="0" dirty="0">
                <a:ln>
                  <a:noFill/>
                </a:ln>
                <a:solidFill>
                  <a:prstClr val="black"/>
                </a:solidFill>
                <a:effectLst/>
                <a:uLnTx/>
                <a:uFillTx/>
                <a:latin typeface="Calibri" panose="020F0502020204030204"/>
                <a:ea typeface="+mn-ea"/>
                <a:cs typeface="+mn-cs"/>
              </a:rPr>
              <a:t>court</a:t>
            </a:r>
            <a:r>
              <a:rPr kumimoji="0" lang="fr-FR" sz="24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pic>
        <p:nvPicPr>
          <p:cNvPr id="9" name="Image 8">
            <a:extLst>
              <a:ext uri="{FF2B5EF4-FFF2-40B4-BE49-F238E27FC236}">
                <a16:creationId xmlns:a16="http://schemas.microsoft.com/office/drawing/2014/main" id="{9F62D031-10AD-3382-7495-56549D1D1C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7722" y="1299950"/>
            <a:ext cx="2407721" cy="4500000"/>
          </a:xfrm>
          <a:prstGeom prst="rect">
            <a:avLst/>
          </a:prstGeom>
        </p:spPr>
      </p:pic>
      <p:sp>
        <p:nvSpPr>
          <p:cNvPr id="27" name="ZoneTexte 26">
            <a:extLst>
              <a:ext uri="{FF2B5EF4-FFF2-40B4-BE49-F238E27FC236}">
                <a16:creationId xmlns:a16="http://schemas.microsoft.com/office/drawing/2014/main" id="{080DCB51-9E1C-FAC2-67AB-528931E64A2E}"/>
              </a:ext>
            </a:extLst>
          </p:cNvPr>
          <p:cNvSpPr txBox="1"/>
          <p:nvPr/>
        </p:nvSpPr>
        <p:spPr>
          <a:xfrm>
            <a:off x="3334516" y="630085"/>
            <a:ext cx="5965479" cy="584775"/>
          </a:xfrm>
          <a:prstGeom prst="rect">
            <a:avLst/>
          </a:prstGeom>
          <a:noFill/>
        </p:spPr>
        <p:txBody>
          <a:bodyPr wrap="none" rtlCol="0">
            <a:spAutoFit/>
          </a:bodyPr>
          <a:lstStyle/>
          <a:p>
            <a:r>
              <a:rPr lang="fr-FR" sz="3200" dirty="0"/>
              <a:t>Associe la bonne phrase à la photo</a:t>
            </a:r>
          </a:p>
        </p:txBody>
      </p:sp>
      <p:pic>
        <p:nvPicPr>
          <p:cNvPr id="28" name="Image 27">
            <a:extLst>
              <a:ext uri="{FF2B5EF4-FFF2-40B4-BE49-F238E27FC236}">
                <a16:creationId xmlns:a16="http://schemas.microsoft.com/office/drawing/2014/main" id="{7AFC085E-067C-CD3F-C0E6-6BCDEF4F98EA}"/>
              </a:ext>
            </a:extLst>
          </p:cNvPr>
          <p:cNvPicPr>
            <a:picLocks noChangeAspect="1"/>
          </p:cNvPicPr>
          <p:nvPr/>
        </p:nvPicPr>
        <p:blipFill>
          <a:blip r:embed="rId4"/>
          <a:srcRect t="13596" b="13650"/>
          <a:stretch>
            <a:fillRect/>
          </a:stretch>
        </p:blipFill>
        <p:spPr>
          <a:xfrm>
            <a:off x="5797858" y="46636"/>
            <a:ext cx="1038797" cy="755747"/>
          </a:xfrm>
          <a:prstGeom prst="rect">
            <a:avLst/>
          </a:prstGeom>
        </p:spPr>
      </p:pic>
    </p:spTree>
    <p:extLst>
      <p:ext uri="{BB962C8B-B14F-4D97-AF65-F5344CB8AC3E}">
        <p14:creationId xmlns:p14="http://schemas.microsoft.com/office/powerpoint/2010/main" val="1767946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965771" y="2893281"/>
            <a:ext cx="10849511"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reconnais les décompositions d’un nombre pour calculer une somme</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1181</Words>
  <Application>Microsoft Office PowerPoint</Application>
  <PresentationFormat>Grand écran</PresentationFormat>
  <Paragraphs>167</Paragraphs>
  <Slides>28</Slides>
  <Notes>21</Notes>
  <HiddenSlides>0</HiddenSlides>
  <MMClips>1</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28</vt:i4>
      </vt:variant>
    </vt:vector>
  </HeadingPairs>
  <TitlesOfParts>
    <vt:vector size="35" baseType="lpstr">
      <vt:lpstr>Arial</vt:lpstr>
      <vt:lpstr>BelleAllureCE</vt:lpstr>
      <vt:lpstr>Calibri</vt:lpstr>
      <vt:lpstr>Calibri Light</vt:lpstr>
      <vt:lpstr>KG Turning Tables</vt:lpstr>
      <vt:lpstr>Wingdings</vt:lpstr>
      <vt:lpstr>Thème Office</vt:lpstr>
      <vt:lpstr>PERIODE 2  séance 36</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317</cp:revision>
  <dcterms:created xsi:type="dcterms:W3CDTF">2018-07-28T07:30:27Z</dcterms:created>
  <dcterms:modified xsi:type="dcterms:W3CDTF">2025-10-27T17:25:24Z</dcterms:modified>
</cp:coreProperties>
</file>